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322" r:id="rId6"/>
    <p:sldId id="326" r:id="rId7"/>
    <p:sldId id="323" r:id="rId8"/>
    <p:sldId id="325" r:id="rId9"/>
    <p:sldId id="298" r:id="rId10"/>
    <p:sldId id="324" r:id="rId11"/>
    <p:sldId id="327" r:id="rId12"/>
    <p:sldId id="328" r:id="rId13"/>
    <p:sldId id="329" r:id="rId14"/>
    <p:sldId id="330" r:id="rId15"/>
    <p:sldId id="331" r:id="rId16"/>
    <p:sldId id="332" r:id="rId17"/>
    <p:sldId id="303" r:id="rId1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9" autoAdjust="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1440" y="60"/>
      </p:cViewPr>
      <p:guideLst>
        <p:guide orient="horz" pos="2160"/>
        <p:guide pos="30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22" Type="http://schemas.openxmlformats.org/officeDocument/2006/relationships/viewProps" Target="view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CALCULO!$M$7</c:f>
              <c:strCache>
                <c:ptCount val="1"/>
                <c:pt idx="0">
                  <c:v> FEBRERO 2016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C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75D00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1.9550342130987292E-3"/>
                  <c:y val="-1.29867442197361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336751943342161E-16"/>
                  <c:y val="0.206718274151216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4336751943342161E-16"/>
                  <c:y val="0.2250878418595445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CALCULO!$L$8:$L$15</c:f>
              <c:strCache>
                <c:ptCount val="8"/>
                <c:pt idx="0">
                  <c:v>EASYFLY</c:v>
                </c:pt>
                <c:pt idx="1">
                  <c:v>ADA</c:v>
                </c:pt>
                <c:pt idx="2">
                  <c:v>SATENA</c:v>
                </c:pt>
                <c:pt idx="3">
                  <c:v>FAST COLOMBIA</c:v>
                </c:pt>
                <c:pt idx="4">
                  <c:v>LAN COLOMBIA</c:v>
                </c:pt>
                <c:pt idx="5">
                  <c:v>COPA COLOMBIA</c:v>
                </c:pt>
                <c:pt idx="6">
                  <c:v>AVIANCA</c:v>
                </c:pt>
                <c:pt idx="7">
                  <c:v>TOTAL GENERAL</c:v>
                </c:pt>
              </c:strCache>
            </c:strRef>
          </c:cat>
          <c:val>
            <c:numRef>
              <c:f>CALCULO!$M$8:$M$15</c:f>
              <c:numCache>
                <c:formatCode>#,##0</c:formatCode>
                <c:ptCount val="8"/>
                <c:pt idx="0">
                  <c:v>8802793</c:v>
                </c:pt>
                <c:pt idx="1">
                  <c:v>9815474</c:v>
                </c:pt>
                <c:pt idx="2">
                  <c:v>18769362</c:v>
                </c:pt>
                <c:pt idx="3">
                  <c:v>90662352</c:v>
                </c:pt>
                <c:pt idx="4">
                  <c:v>114137675.32707091</c:v>
                </c:pt>
                <c:pt idx="5">
                  <c:v>126418175</c:v>
                </c:pt>
                <c:pt idx="6">
                  <c:v>3159210418.8678446</c:v>
                </c:pt>
                <c:pt idx="7">
                  <c:v>3527816250.1949153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66154928"/>
        <c:axId val="1066151120"/>
      </c:barChart>
      <c:catAx>
        <c:axId val="106615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1120"/>
        <c:crosses val="autoZero"/>
        <c:auto val="1"/>
        <c:lblAlgn val="ctr"/>
        <c:lblOffset val="100"/>
        <c:noMultiLvlLbl val="0"/>
      </c:catAx>
      <c:valAx>
        <c:axId val="106615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4928"/>
        <c:crosses val="autoZero"/>
        <c:crossBetween val="between"/>
      </c:valAx>
      <c:spPr>
        <a:solidFill>
          <a:sysClr val="window" lastClr="FFFFFF"/>
        </a:solidFill>
        <a:ln>
          <a:solidFill>
            <a:schemeClr val="accent6"/>
          </a:solidFill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rgbClr val="00B050"/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pax'!$B$52</c:f>
              <c:strCache>
                <c:ptCount val="1"/>
                <c:pt idx="0">
                  <c:v>Número de  Compensaciones y Otros Pagos al Usuario  por cada 100.000 Pasajeros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pax'!$A$53:$A$60</c:f>
              <c:strCache>
                <c:ptCount val="8"/>
                <c:pt idx="0">
                  <c:v>COPA COLOMBIA</c:v>
                </c:pt>
                <c:pt idx="1">
                  <c:v>EASYFLY</c:v>
                </c:pt>
                <c:pt idx="2">
                  <c:v>LAN COLOMBIA</c:v>
                </c:pt>
                <c:pt idx="3">
                  <c:v>AVIANCA</c:v>
                </c:pt>
                <c:pt idx="4">
                  <c:v>SATENA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pax'!$B$53:$B$60</c:f>
              <c:numCache>
                <c:formatCode>0</c:formatCode>
                <c:ptCount val="8"/>
                <c:pt idx="0">
                  <c:v>962.11975994927673</c:v>
                </c:pt>
                <c:pt idx="1">
                  <c:v>1188.1483895497258</c:v>
                </c:pt>
                <c:pt idx="2">
                  <c:v>1247.4903633102936</c:v>
                </c:pt>
                <c:pt idx="3">
                  <c:v>2068.251601837615</c:v>
                </c:pt>
                <c:pt idx="4">
                  <c:v>2090.4949554232694</c:v>
                </c:pt>
                <c:pt idx="5">
                  <c:v>2422.0752377015297</c:v>
                </c:pt>
                <c:pt idx="6">
                  <c:v>4524.8114661889094</c:v>
                </c:pt>
                <c:pt idx="7" formatCode="#,##0">
                  <c:v>14503.391773960619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6147312"/>
        <c:axId val="1066147856"/>
      </c:barChart>
      <c:catAx>
        <c:axId val="106614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7856"/>
        <c:crosses val="autoZero"/>
        <c:auto val="1"/>
        <c:lblAlgn val="ctr"/>
        <c:lblOffset val="100"/>
        <c:noMultiLvlLbl val="0"/>
      </c:catAx>
      <c:valAx>
        <c:axId val="106614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731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063817436631119E-2"/>
          <c:y val="0.1351111111111111"/>
          <c:w val="0.89379781953763626"/>
          <c:h val="0.7433482414698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pax'!$B$70</c:f>
              <c:strCache>
                <c:ptCount val="1"/>
                <c:pt idx="0">
                  <c:v>% PAX AFECTADOS POR AEROLINEA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pax'!$A$71:$A$78</c:f>
              <c:strCache>
                <c:ptCount val="8"/>
                <c:pt idx="0">
                  <c:v>COPA COLOMBIA</c:v>
                </c:pt>
                <c:pt idx="1">
                  <c:v>LAN COLOMBIA</c:v>
                </c:pt>
                <c:pt idx="2">
                  <c:v>SATENA</c:v>
                </c:pt>
                <c:pt idx="3">
                  <c:v>AVIANCA</c:v>
                </c:pt>
                <c:pt idx="4">
                  <c:v>EASYFLY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pax'!$B$71:$B$78</c:f>
              <c:numCache>
                <c:formatCode>0.00%</c:formatCode>
                <c:ptCount val="8"/>
                <c:pt idx="0">
                  <c:v>9.5990799038617493E-3</c:v>
                </c:pt>
                <c:pt idx="1">
                  <c:v>1.1066040084846995E-2</c:v>
                </c:pt>
                <c:pt idx="2">
                  <c:v>1.127693468600654E-2</c:v>
                </c:pt>
                <c:pt idx="3">
                  <c:v>1.1714873683439811E-2</c:v>
                </c:pt>
                <c:pt idx="4">
                  <c:v>1.1881483895497258E-2</c:v>
                </c:pt>
                <c:pt idx="5">
                  <c:v>2.4220752377015296E-2</c:v>
                </c:pt>
                <c:pt idx="6">
                  <c:v>4.5248114661889091E-2</c:v>
                </c:pt>
                <c:pt idx="7">
                  <c:v>0.12500727929255673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66149488"/>
        <c:axId val="1066150032"/>
      </c:barChart>
      <c:catAx>
        <c:axId val="106614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0032"/>
        <c:crosses val="autoZero"/>
        <c:auto val="1"/>
        <c:lblAlgn val="ctr"/>
        <c:lblOffset val="100"/>
        <c:noMultiLvlLbl val="0"/>
      </c:catAx>
      <c:valAx>
        <c:axId val="106615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9488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5972774531811"/>
          <c:y val="0.10202334818724484"/>
          <c:w val="0.83592507429128238"/>
          <c:h val="0.759442347833723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7.4924628649418235E-17"/>
                  <c:y val="0.255319230410846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0.2512665442138490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CALCULO!$F$34:$F$40</c:f>
              <c:strCache>
                <c:ptCount val="7"/>
                <c:pt idx="0">
                  <c:v> VUELOS CANCELADOS </c:v>
                </c:pt>
                <c:pt idx="1">
                  <c:v> VUELOS ANTICIPADOS </c:v>
                </c:pt>
                <c:pt idx="2">
                  <c:v> VUELOS DEMORADOS </c:v>
                </c:pt>
                <c:pt idx="3">
                  <c:v> SOBREVENTAS </c:v>
                </c:pt>
                <c:pt idx="4">
                  <c:v>EQUIPAJE</c:v>
                </c:pt>
                <c:pt idx="5">
                  <c:v>*DENEGACIÓN DE EMBARQUE</c:v>
                </c:pt>
                <c:pt idx="6">
                  <c:v> TOTAL GENERAL </c:v>
                </c:pt>
              </c:strCache>
            </c:strRef>
          </c:cat>
          <c:val>
            <c:numRef>
              <c:f>CALCULO!$G$34:$G$40</c:f>
              <c:numCache>
                <c:formatCode>#,##0_ ;[Red]\-#,##0\ </c:formatCode>
                <c:ptCount val="7"/>
                <c:pt idx="0">
                  <c:v>884470194.3221308</c:v>
                </c:pt>
                <c:pt idx="1">
                  <c:v>7668132.0625091949</c:v>
                </c:pt>
                <c:pt idx="2">
                  <c:v>1486766248.0893466</c:v>
                </c:pt>
                <c:pt idx="3">
                  <c:v>150887013.55005747</c:v>
                </c:pt>
                <c:pt idx="4">
                  <c:v>362988470</c:v>
                </c:pt>
                <c:pt idx="5">
                  <c:v>635036192.17087102</c:v>
                </c:pt>
                <c:pt idx="6" formatCode="&quot;$&quot;#,##0_);[Red]\(&quot;$&quot;#,##0\)">
                  <c:v>3527816250.1949148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0533360"/>
        <c:axId val="1100531184"/>
      </c:barChart>
      <c:catAx>
        <c:axId val="110053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00531184"/>
        <c:crosses val="autoZero"/>
        <c:auto val="1"/>
        <c:lblAlgn val="ctr"/>
        <c:lblOffset val="100"/>
        <c:noMultiLvlLbl val="0"/>
      </c:catAx>
      <c:valAx>
        <c:axId val="110053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00533360"/>
        <c:crosses val="autoZero"/>
        <c:crossBetween val="between"/>
      </c:valAx>
      <c:spPr>
        <a:solidFill>
          <a:sysClr val="window" lastClr="FFFFFF"/>
        </a:solidFill>
        <a:ln>
          <a:solidFill>
            <a:schemeClr val="accent6"/>
          </a:solidFill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6"/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05/04/2016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05/04/2016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7980" y="3058778"/>
            <a:ext cx="7847686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979" y="4231906"/>
            <a:ext cx="7847687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  <a:endParaRPr lang="es-E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0390" y="2577849"/>
            <a:ext cx="3158381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0390" y="3950773"/>
            <a:ext cx="3158381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3892190" y="1700808"/>
            <a:ext cx="5288322" cy="4264764"/>
          </a:xfr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  <a:endParaRPr lang="es-E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9011"/>
            <a:ext cx="8229600" cy="4327151"/>
          </a:xfr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412098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77997"/>
            <a:ext cx="82296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26574"/>
            <a:ext cx="101677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89169" y="6526574"/>
            <a:ext cx="565488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740706" y="6526574"/>
            <a:ext cx="946093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532" y="696437"/>
            <a:ext cx="7089821" cy="1121753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CO" dirty="0" smtClean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</a:rPr>
              <a:t>TRANSPORTE AÉREO</a:t>
            </a:r>
            <a:endParaRPr lang="es-CO" dirty="0">
              <a:ln/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5532" y="1818190"/>
            <a:ext cx="8229600" cy="4327151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>
              <a:buFont typeface="Arial" pitchFamily="34" charset="0"/>
              <a:buChar char="•"/>
            </a:pPr>
            <a:endParaRPr lang="es-MX" b="1" dirty="0" smtClean="0">
              <a:ln/>
              <a:solidFill>
                <a:schemeClr val="accent4"/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COMPENSACIONES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Y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OTROS PAGOS AL USUARIO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s-CO" b="1" dirty="0">
              <a:ln/>
              <a:solidFill>
                <a:schemeClr val="bg2">
                  <a:lumMod val="10000"/>
                </a:schemeClr>
              </a:solidFill>
              <a:latin typeface="Futura LT Medium" charset="0"/>
              <a:ea typeface="+mj-ea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 smtClean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FEBRERO 2016</a:t>
            </a:r>
            <a:endParaRPr lang="es-CO" b="1" dirty="0">
              <a:ln/>
              <a:solidFill>
                <a:schemeClr val="bg2">
                  <a:lumMod val="10000"/>
                </a:schemeClr>
              </a:solidFill>
              <a:latin typeface="Futura LT Medium" charset="0"/>
              <a:ea typeface="+mj-ea"/>
            </a:endParaRPr>
          </a:p>
          <a:p>
            <a:pPr marL="0" indent="0" algn="just">
              <a:buNone/>
            </a:pPr>
            <a:endParaRPr lang="es-MX" b="1" dirty="0">
              <a:ln/>
              <a:solidFill>
                <a:schemeClr val="accent4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s-MX" b="1" dirty="0">
              <a:ln/>
              <a:solidFill>
                <a:schemeClr val="accent4"/>
              </a:solidFill>
            </a:endParaRPr>
          </a:p>
          <a:p>
            <a:endParaRPr lang="es-CO" b="1" dirty="0">
              <a:ln/>
              <a:solidFill>
                <a:schemeClr val="accent4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28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90"/>
            <a:ext cx="6986856" cy="1308168"/>
          </a:xfrm>
        </p:spPr>
        <p:txBody>
          <a:bodyPr>
            <a:normAutofit/>
          </a:bodyPr>
          <a:lstStyle/>
          <a:p>
            <a:pPr algn="ctr"/>
            <a:r>
              <a:rPr lang="es-CO" sz="2000" dirty="0" smtClean="0"/>
              <a:t>COMENSACIONES </a:t>
            </a:r>
            <a:r>
              <a:rPr lang="es-CO" sz="2000" dirty="0"/>
              <a:t>Y OTROS PAGOS AL USUARIO </a:t>
            </a:r>
            <a:r>
              <a:rPr lang="es-CO" sz="2000" dirty="0" smtClean="0"/>
              <a:t>AÑO </a:t>
            </a:r>
            <a:r>
              <a:rPr lang="es-CO" sz="2000" dirty="0"/>
              <a:t>2016 </a:t>
            </a:r>
            <a:r>
              <a:rPr lang="es-CO" sz="1600" b="0" dirty="0" smtClean="0"/>
              <a:t>(Miles $)</a:t>
            </a:r>
            <a:endParaRPr lang="es-CO" sz="1600" b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10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9099"/>
            <a:ext cx="8860665" cy="52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7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986856" cy="1313299"/>
          </a:xfrm>
        </p:spPr>
        <p:txBody>
          <a:bodyPr>
            <a:normAutofit/>
          </a:bodyPr>
          <a:lstStyle/>
          <a:p>
            <a:pPr algn="ctr"/>
            <a:r>
              <a:rPr lang="es-CO" sz="2000" dirty="0" smtClean="0"/>
              <a:t>Número de Compensaciones </a:t>
            </a:r>
            <a:r>
              <a:rPr lang="es-CO" sz="2000" dirty="0" smtClean="0"/>
              <a:t>y </a:t>
            </a:r>
            <a:r>
              <a:rPr lang="es-CO" sz="2000" dirty="0" smtClean="0"/>
              <a:t>Otros Pagos al Usuario por </a:t>
            </a:r>
            <a:r>
              <a:rPr lang="es-CO" sz="2000" dirty="0" smtClean="0"/>
              <a:t>cada </a:t>
            </a:r>
            <a:r>
              <a:rPr lang="es-CO" sz="2000" dirty="0" smtClean="0"/>
              <a:t>100.000 </a:t>
            </a:r>
            <a:r>
              <a:rPr lang="es-CO" sz="2000" dirty="0" smtClean="0"/>
              <a:t>pasajeros </a:t>
            </a:r>
            <a:r>
              <a:rPr lang="es-CO" sz="2000" dirty="0" smtClean="0"/>
              <a:t>– Año 2016</a:t>
            </a:r>
            <a:endParaRPr lang="es-CO" sz="200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11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532586"/>
            <a:ext cx="8229599" cy="44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1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7347" y="122021"/>
            <a:ext cx="6866709" cy="882295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Número de Compensaciones y Otros Pagos al Usuario por cada 100.000 pasajeros – Año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12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2539"/>
            <a:ext cx="8390586" cy="48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96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571585" y="399985"/>
            <a:ext cx="7704856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“Compensaciones y Otros pagos al usuario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” 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Febrero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b="1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400" dirty="0" smtClean="0">
                <a:solidFill>
                  <a:schemeClr val="bg2">
                    <a:lumMod val="10000"/>
                  </a:schemeClr>
                </a:solidFill>
              </a:rPr>
              <a:t>En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el mes de </a:t>
            </a:r>
            <a:r>
              <a:rPr lang="es-CO" sz="2400" dirty="0" smtClean="0">
                <a:solidFill>
                  <a:schemeClr val="bg2">
                    <a:lumMod val="10000"/>
                  </a:schemeClr>
                </a:solidFill>
              </a:rPr>
              <a:t>Febrero las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aerolíneas  reportan información de OTROS PAGOS AL USUARIO</a:t>
            </a:r>
            <a:r>
              <a:rPr lang="es-CO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que por mera liberalidad y sin estar obligadas a ello entregan a sus pasajeros con ocasión de operaciones irregulares cuyas causas obedecieron a factores externos o fuera de control de las aerolíneas. </a:t>
            </a:r>
            <a:endParaRPr lang="es-CO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 Para el mes de </a:t>
            </a:r>
            <a:r>
              <a:rPr lang="es-CO" sz="2400" dirty="0" smtClean="0">
                <a:solidFill>
                  <a:schemeClr val="bg2">
                    <a:lumMod val="10000"/>
                  </a:schemeClr>
                </a:solidFill>
              </a:rPr>
              <a:t>Febrero de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2016 se </a:t>
            </a:r>
            <a:r>
              <a:rPr lang="es-CO" sz="2400" dirty="0" smtClean="0">
                <a:solidFill>
                  <a:schemeClr val="bg2">
                    <a:lumMod val="10000"/>
                  </a:schemeClr>
                </a:solidFill>
              </a:rPr>
              <a:t>consolidan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los valores reportados (compensaciones (causas internas)+ otros pagos al usuario (causas externas)). </a:t>
            </a: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endParaRPr lang="es-CO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6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Total Pagado a los Pasajeros  por Compensaciones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y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Otros Pagos al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Usuario – Febrero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b="1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3,528</a:t>
            </a:r>
            <a:r>
              <a:rPr lang="es-CO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FEBRERODE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0" y="1093654"/>
            <a:ext cx="5320937" cy="401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0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824248" y="319898"/>
            <a:ext cx="661980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CO" sz="2400" b="1" dirty="0" smtClean="0">
                <a:ln/>
                <a:solidFill>
                  <a:schemeClr val="accent4"/>
                </a:solidFill>
              </a:rPr>
              <a:t>Total Compensaciones y Otros pagos al Usuario Febrero2016</a:t>
            </a:r>
            <a:endParaRPr lang="es-CO" sz="2400" b="1" dirty="0">
              <a:ln/>
              <a:solidFill>
                <a:schemeClr val="accent4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898962"/>
              </p:ext>
            </p:extLst>
          </p:nvPr>
        </p:nvGraphicFramePr>
        <p:xfrm>
          <a:off x="360608" y="1522570"/>
          <a:ext cx="8461420" cy="464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57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1019"/>
            <a:ext cx="6716332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Número de  Compensaciones y Otros Pagos al Usuario  por cada 100.000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Pasajeros – Febrero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15" y="1468191"/>
            <a:ext cx="8446342" cy="462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0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-116400" y="476994"/>
            <a:ext cx="8406490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Compensaciones y Otros Pagos al Usuario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por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cada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100.000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Pasajeros -  Febrero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319320"/>
              </p:ext>
            </p:extLst>
          </p:nvPr>
        </p:nvGraphicFramePr>
        <p:xfrm>
          <a:off x="269967" y="1455314"/>
          <a:ext cx="8406490" cy="454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49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7128457" cy="112175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defRPr/>
            </a:pPr>
            <a:r>
              <a:rPr lang="es-CO" sz="2000" dirty="0">
                <a:latin typeface="Futura LT Medium" charset="0"/>
              </a:rPr>
              <a:t>% </a:t>
            </a:r>
            <a:r>
              <a:rPr lang="es-CO" sz="2000" dirty="0">
                <a:latin typeface="Futura LT Medium" charset="0"/>
              </a:rPr>
              <a:t>PASAJEROS </a:t>
            </a:r>
            <a:r>
              <a:rPr lang="es-CO" sz="2000" dirty="0">
                <a:latin typeface="Futura LT Medium" charset="0"/>
              </a:rPr>
              <a:t>AFECTADOS POR </a:t>
            </a:r>
            <a:r>
              <a:rPr lang="es-CO" sz="2000" dirty="0">
                <a:latin typeface="Futura LT Medium" charset="0"/>
              </a:rPr>
              <a:t>AEROLINEA</a:t>
            </a:r>
            <a:br>
              <a:rPr lang="es-CO" sz="2000" dirty="0">
                <a:latin typeface="Futura LT Medium" charset="0"/>
              </a:rPr>
            </a:br>
            <a:r>
              <a:rPr lang="es-CO" sz="2000" dirty="0">
                <a:latin typeface="Futura LT Medium" charset="0"/>
              </a:rPr>
              <a:t>FEBRERO 2016</a:t>
            </a:r>
            <a:endParaRPr lang="es-CO" sz="2000" dirty="0">
              <a:latin typeface="Futura LT Medium" charset="0"/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933729"/>
              </p:ext>
            </p:extLst>
          </p:nvPr>
        </p:nvGraphicFramePr>
        <p:xfrm>
          <a:off x="457198" y="1436957"/>
          <a:ext cx="8326193" cy="475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53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352573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Pagado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a los Pasajeros  por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Motivo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Febrero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b="1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3,528</a:t>
            </a:r>
            <a:r>
              <a:rPr lang="es-CO" b="1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FEBRERO DE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742541"/>
              </p:ext>
            </p:extLst>
          </p:nvPr>
        </p:nvGraphicFramePr>
        <p:xfrm>
          <a:off x="412123" y="1403796"/>
          <a:ext cx="8384146" cy="4005332"/>
        </p:xfrm>
        <a:graphic>
          <a:graphicData uri="http://schemas.openxmlformats.org/drawingml/2006/table">
            <a:tbl>
              <a:tblPr/>
              <a:tblGrid>
                <a:gridCol w="2365301"/>
                <a:gridCol w="2369524"/>
                <a:gridCol w="1892240"/>
                <a:gridCol w="1757081"/>
              </a:tblGrid>
              <a:tr h="451729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CO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VALOR  PAGADAS POR MOTIVO  </a:t>
                      </a:r>
                    </a:p>
                  </a:txBody>
                  <a:tcPr marL="8958" marR="8958" marT="89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517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MOTIVO QUE AFECTO EL VUELO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FEBRERO 2016 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GENERAL 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5172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PAGOS AL USUARIO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CANCELADOS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464.626.510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419.843.685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884.470.194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ANTICIPADOS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7.668.132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7.668.132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DEMORADOS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1.099.994.930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386.771.318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1.486.766.248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52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SOBREVENTAS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150.887.014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150.887.014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EQUIPAJE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362.938.470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362.988.470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52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*DENEGACIÓN DE EMBARQUE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635.036.192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635.036.192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GENERAL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2.086.115.055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1.441.701.195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$3.527.816.250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5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476994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Pagado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a los Pasajeros  por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Febrero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481126"/>
              </p:ext>
            </p:extLst>
          </p:nvPr>
        </p:nvGraphicFramePr>
        <p:xfrm>
          <a:off x="373487" y="1481070"/>
          <a:ext cx="8319752" cy="484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699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3536"/>
            <a:ext cx="7102699" cy="1121753"/>
          </a:xfrm>
        </p:spPr>
        <p:txBody>
          <a:bodyPr>
            <a:normAutofit/>
          </a:bodyPr>
          <a:lstStyle/>
          <a:p>
            <a:pPr algn="ctr"/>
            <a:r>
              <a:rPr lang="es-CO" sz="1600" dirty="0"/>
              <a:t>ACUMULADO COMPENSACIONES Y OTROS PAGOS AL </a:t>
            </a:r>
            <a:r>
              <a:rPr lang="es-CO" sz="1600" dirty="0" smtClean="0"/>
              <a:t>USUARIO - AÑO </a:t>
            </a:r>
            <a:r>
              <a:rPr lang="es-CO" sz="1600" dirty="0" smtClean="0"/>
              <a:t>2016    </a:t>
            </a:r>
            <a:r>
              <a:rPr lang="es-CO" sz="1400" dirty="0" smtClean="0"/>
              <a:t>(Miles $)</a:t>
            </a:r>
            <a:endParaRPr lang="es-CO" sz="140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05/04/2016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9</a:t>
            </a:fld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949235" y="5325529"/>
            <a:ext cx="77375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s-CO" sz="3600" b="1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8,789</a:t>
            </a:r>
            <a:r>
              <a:rPr lang="es-CO" sz="24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4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</a:t>
            </a:r>
            <a:r>
              <a:rPr lang="es-CO" sz="24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</a:t>
            </a:r>
            <a:r>
              <a:rPr lang="es-CO" sz="24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FEBRERO DE 2016</a:t>
            </a:r>
            <a:endParaRPr lang="es-CO" sz="24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6" y="1480671"/>
            <a:ext cx="7946265" cy="384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86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B301C4236B2E41B0C918D03D2B5741" ma:contentTypeVersion="3" ma:contentTypeDescription="Crear nuevo documento." ma:contentTypeScope="" ma:versionID="765a21c01347dcb38e902429c6792a90">
  <xsd:schema xmlns:xsd="http://www.w3.org/2001/XMLSchema" xmlns:xs="http://www.w3.org/2001/XMLSchema" xmlns:p="http://schemas.microsoft.com/office/2006/metadata/properties" xmlns:ns2="cdb7554b-68df-47ea-b918-b109b809b1d5" targetNamespace="http://schemas.microsoft.com/office/2006/metadata/properties" ma:root="true" ma:fieldsID="9707383194d6bef93681ea5033e46a7e" ns2:_="">
    <xsd:import namespace="cdb7554b-68df-47ea-b918-b109b809b1d5"/>
    <xsd:element name="properties">
      <xsd:complexType>
        <xsd:sequence>
          <xsd:element name="documentManagement">
            <xsd:complexType>
              <xsd:all>
                <xsd:element ref="ns2:Filtro" minOccurs="0"/>
                <xsd:element ref="ns2:Formato" minOccurs="0"/>
                <xsd:element ref="ns2:Ord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7554b-68df-47ea-b918-b109b809b1d5" elementFormDefault="qualified">
    <xsd:import namespace="http://schemas.microsoft.com/office/2006/documentManagement/types"/>
    <xsd:import namespace="http://schemas.microsoft.com/office/infopath/2007/PartnerControls"/>
    <xsd:element name="Filtro" ma:index="8" nillable="true" ma:displayName="Filtro" ma:internalName="Filtro">
      <xsd:simpleType>
        <xsd:restriction base="dms:Text">
          <xsd:maxLength value="255"/>
        </xsd:restriction>
      </xsd:simpleType>
    </xsd:element>
    <xsd:element name="Formato" ma:index="9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cdb7554b-68df-47ea-b918-b109b809b1d5">/Style%20Library/Images/ppt.svg</Formato>
    <Filtro xmlns="cdb7554b-68df-47ea-b918-b109b809b1d5">2016</Filtro>
    <Orden xmlns="cdb7554b-68df-47ea-b918-b109b809b1d5">04</Orden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D20970C74A76B4A9C7C5083923FF2FF" ma:contentTypeVersion="1" ma:contentTypeDescription="Crear nuevo documento." ma:contentTypeScope="" ma:versionID="d49194aae368335eabb8507b5c8dd137">
  <xsd:schema xmlns:xsd="http://www.w3.org/2001/XMLSchema" xmlns:xs="http://www.w3.org/2001/XMLSchema" xmlns:p="http://schemas.microsoft.com/office/2006/metadata/properties" xmlns:ns1="http://schemas.microsoft.com/sharepoint/v3" xmlns:ns2="b150946a-e91e-41f5-8b47-a9dbc3d237ee" targetNamespace="http://schemas.microsoft.com/office/2006/metadata/properties" ma:root="true" ma:fieldsID="96e1c95ccef33e519d7434a95d94b0df" ns1:_="" ns2:_="">
    <xsd:import namespace="http://schemas.microsoft.com/sharepoint/v3"/>
    <xsd:import namespace="b150946a-e91e-41f5-8b47-a9dbc3d237e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0946a-e91e-41f5-8b47-a9dbc3d237e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F2E19-01C6-47CA-A650-F73431C85E73}"/>
</file>

<file path=customXml/itemProps2.xml><?xml version="1.0" encoding="utf-8"?>
<ds:datastoreItem xmlns:ds="http://schemas.openxmlformats.org/officeDocument/2006/customXml" ds:itemID="{F4AF38C9-F9EC-4755-B9C6-CEC43DC0917F}"/>
</file>

<file path=customXml/itemProps3.xml><?xml version="1.0" encoding="utf-8"?>
<ds:datastoreItem xmlns:ds="http://schemas.openxmlformats.org/officeDocument/2006/customXml" ds:itemID="{2C972454-6444-4CC9-B315-4C43FA0E390B}"/>
</file>

<file path=customXml/itemProps4.xml><?xml version="1.0" encoding="utf-8"?>
<ds:datastoreItem xmlns:ds="http://schemas.openxmlformats.org/officeDocument/2006/customXml" ds:itemID="{404325EC-E293-49CC-881C-F85C3EA558A6}"/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349</Words>
  <Application>Microsoft Office PowerPoint</Application>
  <PresentationFormat>Presentación en pantalla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Futura LT Medium</vt:lpstr>
      <vt:lpstr>Tema de Office</vt:lpstr>
      <vt:lpstr>TRANSPORTE AÉREO</vt:lpstr>
      <vt:lpstr>Presentación de PowerPoint</vt:lpstr>
      <vt:lpstr>Presentación de PowerPoint</vt:lpstr>
      <vt:lpstr>Número de  Compensaciones y Otros Pagos al Usuario  por cada 100.000 Pasajeros – Febrero 2016</vt:lpstr>
      <vt:lpstr>Presentación de PowerPoint</vt:lpstr>
      <vt:lpstr>% PASAJEROS AFECTADOS POR AEROLINEA FEBRERO 2016</vt:lpstr>
      <vt:lpstr>Presentación de PowerPoint</vt:lpstr>
      <vt:lpstr>Presentación de PowerPoint</vt:lpstr>
      <vt:lpstr>ACUMULADO COMPENSACIONES Y OTROS PAGOS AL USUARIO - AÑO 2016    (Miles $)</vt:lpstr>
      <vt:lpstr>COMENSACIONES Y OTROS PAGOS AL USUARIO AÑO 2016 (Miles $)</vt:lpstr>
      <vt:lpstr>Número de Compensaciones y Otros Pagos al Usuario por cada 100.000 pasajeros – Año 2016</vt:lpstr>
      <vt:lpstr>Número de Compensaciones y Otros Pagos al Usuario por cada 100.000 pasajeros – Año 2016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Compensaciones y otros p al u febrero 2016</dc:title>
  <dc:creator>CAMILO</dc:creator>
  <cp:lastModifiedBy>Maria Nubia Huertas Peña</cp:lastModifiedBy>
  <cp:revision>83</cp:revision>
  <dcterms:created xsi:type="dcterms:W3CDTF">2015-08-10T15:28:24Z</dcterms:created>
  <dcterms:modified xsi:type="dcterms:W3CDTF">2016-04-05T20:49:49Z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946b42c9-e55d-470b-8c8f-68e85a03013c</vt:lpwstr>
  </property>
  <property fmtid="{D5CDD505-2E9C-101B-9397-08002B2CF9AE}" pid="3" name="ContentTypeId">
    <vt:lpwstr>0x01010062B301C4236B2E41B0C918D03D2B5741</vt:lpwstr>
  </property>
</Properties>
</file>