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5"/>
  </p:sldMasterIdLst>
  <p:notesMasterIdLst>
    <p:notesMasterId r:id="rId19"/>
  </p:notesMasterIdLst>
  <p:handoutMasterIdLst>
    <p:handoutMasterId r:id="rId20"/>
  </p:handoutMasterIdLst>
  <p:sldIdLst>
    <p:sldId id="322" r:id="rId6"/>
    <p:sldId id="326" r:id="rId7"/>
    <p:sldId id="323" r:id="rId8"/>
    <p:sldId id="325" r:id="rId9"/>
    <p:sldId id="298" r:id="rId10"/>
    <p:sldId id="324" r:id="rId11"/>
    <p:sldId id="327" r:id="rId12"/>
    <p:sldId id="328" r:id="rId13"/>
    <p:sldId id="329" r:id="rId14"/>
    <p:sldId id="330" r:id="rId15"/>
    <p:sldId id="331" r:id="rId16"/>
    <p:sldId id="332" r:id="rId17"/>
    <p:sldId id="303" r:id="rId18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01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B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Estilo temático 2 - Énfasis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29" autoAdjust="0"/>
    <p:restoredTop sz="94660"/>
  </p:normalViewPr>
  <p:slideViewPr>
    <p:cSldViewPr snapToGrid="0" snapToObjects="1" showGuides="1">
      <p:cViewPr varScale="1">
        <p:scale>
          <a:sx n="74" d="100"/>
          <a:sy n="74" d="100"/>
        </p:scale>
        <p:origin x="1440" y="60"/>
      </p:cViewPr>
      <p:guideLst>
        <p:guide orient="horz" pos="2160"/>
        <p:guide pos="301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notesMaster" Target="notesMasters/notesMaster1.xml"/><Relationship Id="rId22" Type="http://schemas.openxmlformats.org/officeDocument/2006/relationships/viewProps" Target="viewProps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D:\julian%20villar\COMPENSACIONES\febrero\Copia%20de%20REPORTE%20%20MES%20FEBRERO%202016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file:///D:\julian%20villar\COMPENSACIONES\febrero\Copia%20de%20REPORTE%20%20MES%20FEBRERO%202016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file:///D:\julian%20villar\COMPENSACIONES\febrero\Copia%20de%20REPORTE%20%20MES%20FEBRERO%202016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oleObject" Target="file:///D:\julian%20villar\COMPENSACIONES\febrero\Copia%20de%20REPORTE%20%20MES%20FEBRERO%202016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CALCULO!$M$7</c:f>
              <c:strCache>
                <c:ptCount val="1"/>
                <c:pt idx="0">
                  <c:v> FEBRERO 2016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</c:dPt>
          <c:dPt>
            <c:idx val="4"/>
            <c:invertIfNegative val="0"/>
            <c:bubble3D val="0"/>
            <c:spPr>
              <a:solidFill>
                <a:srgbClr val="C0000C">
                  <a:lumMod val="60000"/>
                  <a:lumOff val="40000"/>
                </a:srgbClr>
              </a:solidFill>
              <a:ln>
                <a:noFill/>
              </a:ln>
              <a:effectLst/>
            </c:spPr>
          </c:dPt>
          <c:dPt>
            <c:idx val="5"/>
            <c:invertIfNegative val="0"/>
            <c:bubble3D val="0"/>
            <c:spPr>
              <a:solidFill>
                <a:srgbClr val="1F497D">
                  <a:lumMod val="60000"/>
                  <a:lumOff val="40000"/>
                </a:srgbClr>
              </a:solidFill>
              <a:ln>
                <a:noFill/>
              </a:ln>
              <a:effectLst/>
            </c:spPr>
          </c:dPt>
          <c:dPt>
            <c:idx val="6"/>
            <c:invertIfNegative val="0"/>
            <c:bubble3D val="0"/>
            <c:spPr>
              <a:solidFill>
                <a:srgbClr val="F75D00">
                  <a:lumMod val="60000"/>
                  <a:lumOff val="40000"/>
                </a:srgbClr>
              </a:solidFill>
              <a:ln>
                <a:noFill/>
              </a:ln>
              <a:effectLst/>
            </c:spPr>
          </c:dPt>
          <c:dLbls>
            <c:dLbl>
              <c:idx val="2"/>
              <c:layout>
                <c:manualLayout>
                  <c:x val="-1.9550342130987292E-3"/>
                  <c:y val="-1.298674421973617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1.4336751943342161E-16"/>
                  <c:y val="0.2067182741512168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1.4336751943342161E-16"/>
                  <c:y val="0.22508784185954459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CALCULO!$L$8:$L$15</c:f>
              <c:strCache>
                <c:ptCount val="8"/>
                <c:pt idx="0">
                  <c:v>EASYFLY</c:v>
                </c:pt>
                <c:pt idx="1">
                  <c:v>ADA</c:v>
                </c:pt>
                <c:pt idx="2">
                  <c:v>SATENA</c:v>
                </c:pt>
                <c:pt idx="3">
                  <c:v>FAST COLOMBIA</c:v>
                </c:pt>
                <c:pt idx="4">
                  <c:v>LAN COLOMBIA</c:v>
                </c:pt>
                <c:pt idx="5">
                  <c:v>COPA COLOMBIA</c:v>
                </c:pt>
                <c:pt idx="6">
                  <c:v>AVIANCA</c:v>
                </c:pt>
                <c:pt idx="7">
                  <c:v>TOTAL GENERAL</c:v>
                </c:pt>
              </c:strCache>
            </c:strRef>
          </c:cat>
          <c:val>
            <c:numRef>
              <c:f>CALCULO!$M$8:$M$15</c:f>
              <c:numCache>
                <c:formatCode>#,##0</c:formatCode>
                <c:ptCount val="8"/>
                <c:pt idx="0">
                  <c:v>8802793</c:v>
                </c:pt>
                <c:pt idx="1">
                  <c:v>9815474</c:v>
                </c:pt>
                <c:pt idx="2">
                  <c:v>18769362</c:v>
                </c:pt>
                <c:pt idx="3">
                  <c:v>90662352</c:v>
                </c:pt>
                <c:pt idx="4">
                  <c:v>114137675.32707091</c:v>
                </c:pt>
                <c:pt idx="5">
                  <c:v>126418175</c:v>
                </c:pt>
                <c:pt idx="6">
                  <c:v>3159210418.8678446</c:v>
                </c:pt>
                <c:pt idx="7">
                  <c:v>3527816250.1949153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066154928"/>
        <c:axId val="1066151120"/>
      </c:barChart>
      <c:catAx>
        <c:axId val="10661549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066151120"/>
        <c:crosses val="autoZero"/>
        <c:auto val="1"/>
        <c:lblAlgn val="ctr"/>
        <c:lblOffset val="100"/>
        <c:noMultiLvlLbl val="0"/>
      </c:catAx>
      <c:valAx>
        <c:axId val="10661511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066154928"/>
        <c:crosses val="autoZero"/>
        <c:crossBetween val="between"/>
      </c:valAx>
      <c:spPr>
        <a:solidFill>
          <a:sysClr val="window" lastClr="FFFFFF"/>
        </a:solidFill>
        <a:ln>
          <a:solidFill>
            <a:schemeClr val="accent6"/>
          </a:solidFill>
        </a:ln>
        <a:effectLst/>
      </c:spPr>
    </c:plotArea>
    <c:plotVisOnly val="1"/>
    <c:dispBlanksAs val="gap"/>
    <c:showDLblsOverMax val="0"/>
  </c:chart>
  <c:spPr>
    <a:solidFill>
      <a:schemeClr val="accent6">
        <a:lumMod val="20000"/>
        <a:lumOff val="80000"/>
      </a:schemeClr>
    </a:solidFill>
    <a:ln w="9525" cap="flat" cmpd="sng" algn="ctr">
      <a:solidFill>
        <a:srgbClr val="00B050"/>
      </a:solidFill>
      <a:round/>
    </a:ln>
    <a:effectLst/>
  </c:spPr>
  <c:txPr>
    <a:bodyPr/>
    <a:lstStyle/>
    <a:p>
      <a:pPr>
        <a:defRPr/>
      </a:pPr>
      <a:endParaRPr lang="es-CO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'calculo x c 100.000 pax'!$B$52</c:f>
              <c:strCache>
                <c:ptCount val="1"/>
                <c:pt idx="0">
                  <c:v>Número de  Compensaciones y Otros Pagos al Usuario  por cada 100.000 Pasajeros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  <a:ln>
                <a:noFill/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</c:spPr>
          </c:dPt>
          <c:dPt>
            <c:idx val="5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</c:dPt>
          <c:dPt>
            <c:idx val="6"/>
            <c:invertIfNegative val="0"/>
            <c:bubble3D val="0"/>
            <c:spPr>
              <a:solidFill>
                <a:schemeClr val="accent4">
                  <a:lumMod val="75000"/>
                </a:schemeClr>
              </a:solidFill>
              <a:ln>
                <a:noFill/>
              </a:ln>
              <a:effectLst/>
            </c:spPr>
          </c:dPt>
          <c:dPt>
            <c:idx val="7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'calculo x c 100.000 pax'!$A$53:$A$60</c:f>
              <c:strCache>
                <c:ptCount val="8"/>
                <c:pt idx="0">
                  <c:v>COPA COLOMBIA</c:v>
                </c:pt>
                <c:pt idx="1">
                  <c:v>EASYFLY</c:v>
                </c:pt>
                <c:pt idx="2">
                  <c:v>LAN COLOMBIA</c:v>
                </c:pt>
                <c:pt idx="3">
                  <c:v>AVIANCA</c:v>
                </c:pt>
                <c:pt idx="4">
                  <c:v>SATENA</c:v>
                </c:pt>
                <c:pt idx="5">
                  <c:v>FAST COLOMBIA</c:v>
                </c:pt>
                <c:pt idx="6">
                  <c:v>ADA</c:v>
                </c:pt>
                <c:pt idx="7">
                  <c:v>Total general</c:v>
                </c:pt>
              </c:strCache>
            </c:strRef>
          </c:cat>
          <c:val>
            <c:numRef>
              <c:f>'calculo x c 100.000 pax'!$B$53:$B$60</c:f>
              <c:numCache>
                <c:formatCode>0</c:formatCode>
                <c:ptCount val="8"/>
                <c:pt idx="0">
                  <c:v>962.11975994927673</c:v>
                </c:pt>
                <c:pt idx="1">
                  <c:v>1188.1483895497258</c:v>
                </c:pt>
                <c:pt idx="2">
                  <c:v>1247.4903633102936</c:v>
                </c:pt>
                <c:pt idx="3">
                  <c:v>2068.251601837615</c:v>
                </c:pt>
                <c:pt idx="4">
                  <c:v>2090.4949554232694</c:v>
                </c:pt>
                <c:pt idx="5">
                  <c:v>2422.0752377015297</c:v>
                </c:pt>
                <c:pt idx="6">
                  <c:v>4524.8114661889094</c:v>
                </c:pt>
                <c:pt idx="7" formatCode="#,##0">
                  <c:v>14503.391773960619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66147312"/>
        <c:axId val="1066147856"/>
      </c:barChart>
      <c:catAx>
        <c:axId val="10661473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066147856"/>
        <c:crosses val="autoZero"/>
        <c:auto val="1"/>
        <c:lblAlgn val="ctr"/>
        <c:lblOffset val="100"/>
        <c:noMultiLvlLbl val="0"/>
      </c:catAx>
      <c:valAx>
        <c:axId val="10661478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066147312"/>
        <c:crosses val="autoZero"/>
        <c:crossBetween val="between"/>
      </c:valAx>
      <c:spPr>
        <a:solidFill>
          <a:schemeClr val="lt1"/>
        </a:solidFill>
        <a:ln w="12700" cap="flat" cmpd="sng" algn="ctr">
          <a:solidFill>
            <a:schemeClr val="accent4"/>
          </a:solidFill>
          <a:prstDash val="solid"/>
          <a:miter lim="800000"/>
        </a:ln>
        <a:effectLst/>
      </c:spPr>
    </c:plotArea>
    <c:plotVisOnly val="1"/>
    <c:dispBlanksAs val="gap"/>
    <c:showDLblsOverMax val="0"/>
  </c:chart>
  <c:spPr>
    <a:solidFill>
      <a:schemeClr val="accent4">
        <a:lumMod val="20000"/>
        <a:lumOff val="80000"/>
      </a:schemeClr>
    </a:solidFill>
    <a:ln w="12700" cap="flat" cmpd="sng" algn="ctr">
      <a:solidFill>
        <a:schemeClr val="accent4"/>
      </a:solidFill>
      <a:prstDash val="solid"/>
      <a:miter lim="800000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s-CO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8.4063817436631119E-2"/>
          <c:y val="0.1351111111111111"/>
          <c:w val="0.89379781953763626"/>
          <c:h val="0.7433482414698162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'calculo x c 100.000 pax'!$B$70</c:f>
              <c:strCache>
                <c:ptCount val="1"/>
                <c:pt idx="0">
                  <c:v>% PAX AFECTADOS POR AEROLINEA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</c:spPr>
          </c:dPt>
          <c:dPt>
            <c:idx val="4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</c:dPt>
          <c:dPt>
            <c:idx val="5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</c:dPt>
          <c:dPt>
            <c:idx val="6"/>
            <c:invertIfNegative val="0"/>
            <c:bubble3D val="0"/>
            <c:spPr>
              <a:solidFill>
                <a:schemeClr val="accent4">
                  <a:lumMod val="75000"/>
                </a:schemeClr>
              </a:solidFill>
              <a:ln>
                <a:noFill/>
              </a:ln>
              <a:effectLst/>
            </c:spPr>
          </c:dPt>
          <c:dPt>
            <c:idx val="7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'calculo x c 100.000 pax'!$A$71:$A$78</c:f>
              <c:strCache>
                <c:ptCount val="8"/>
                <c:pt idx="0">
                  <c:v>COPA COLOMBIA</c:v>
                </c:pt>
                <c:pt idx="1">
                  <c:v>LAN COLOMBIA</c:v>
                </c:pt>
                <c:pt idx="2">
                  <c:v>SATENA</c:v>
                </c:pt>
                <c:pt idx="3">
                  <c:v>AVIANCA</c:v>
                </c:pt>
                <c:pt idx="4">
                  <c:v>EASYFLY</c:v>
                </c:pt>
                <c:pt idx="5">
                  <c:v>FAST COLOMBIA</c:v>
                </c:pt>
                <c:pt idx="6">
                  <c:v>ADA</c:v>
                </c:pt>
                <c:pt idx="7">
                  <c:v>Total general</c:v>
                </c:pt>
              </c:strCache>
            </c:strRef>
          </c:cat>
          <c:val>
            <c:numRef>
              <c:f>'calculo x c 100.000 pax'!$B$71:$B$78</c:f>
              <c:numCache>
                <c:formatCode>0.00%</c:formatCode>
                <c:ptCount val="8"/>
                <c:pt idx="0">
                  <c:v>9.5990799038617493E-3</c:v>
                </c:pt>
                <c:pt idx="1">
                  <c:v>1.1066040084846995E-2</c:v>
                </c:pt>
                <c:pt idx="2">
                  <c:v>1.127693468600654E-2</c:v>
                </c:pt>
                <c:pt idx="3">
                  <c:v>1.1714873683439811E-2</c:v>
                </c:pt>
                <c:pt idx="4">
                  <c:v>1.1881483895497258E-2</c:v>
                </c:pt>
                <c:pt idx="5">
                  <c:v>2.4220752377015296E-2</c:v>
                </c:pt>
                <c:pt idx="6">
                  <c:v>4.5248114661889091E-2</c:v>
                </c:pt>
                <c:pt idx="7">
                  <c:v>0.12500727929255673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066149488"/>
        <c:axId val="1066150032"/>
      </c:barChart>
      <c:catAx>
        <c:axId val="1066149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066150032"/>
        <c:crosses val="autoZero"/>
        <c:auto val="1"/>
        <c:lblAlgn val="ctr"/>
        <c:lblOffset val="100"/>
        <c:noMultiLvlLbl val="0"/>
      </c:catAx>
      <c:valAx>
        <c:axId val="10661500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066149488"/>
        <c:crosses val="autoZero"/>
        <c:crossBetween val="between"/>
      </c:valAx>
      <c:spPr>
        <a:solidFill>
          <a:schemeClr val="lt1"/>
        </a:solidFill>
        <a:ln w="12700" cap="flat" cmpd="sng" algn="ctr">
          <a:solidFill>
            <a:schemeClr val="accent4"/>
          </a:solidFill>
          <a:prstDash val="solid"/>
          <a:miter lim="800000"/>
        </a:ln>
        <a:effectLst/>
      </c:spPr>
    </c:plotArea>
    <c:plotVisOnly val="1"/>
    <c:dispBlanksAs val="gap"/>
    <c:showDLblsOverMax val="0"/>
  </c:chart>
  <c:spPr>
    <a:solidFill>
      <a:schemeClr val="accent2">
        <a:lumMod val="20000"/>
        <a:lumOff val="80000"/>
      </a:schemeClr>
    </a:solidFill>
    <a:ln w="12700" cap="flat" cmpd="sng" algn="ctr">
      <a:solidFill>
        <a:schemeClr val="accent4"/>
      </a:solidFill>
      <a:prstDash val="solid"/>
      <a:miter lim="800000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s-CO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415972774531811"/>
          <c:y val="0.10202334818724484"/>
          <c:w val="0.83592507429128238"/>
          <c:h val="0.75944234783372322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</c:dPt>
          <c:dPt>
            <c:idx val="4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</c:dPt>
          <c:dPt>
            <c:idx val="5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</c:spPr>
          </c:dPt>
          <c:dPt>
            <c:idx val="6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</c:spPr>
          </c:dPt>
          <c:dLbls>
            <c:dLbl>
              <c:idx val="2"/>
              <c:layout>
                <c:manualLayout>
                  <c:x val="-7.4924628649418235E-17"/>
                  <c:y val="0.2553192304108466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0"/>
                  <c:y val="0.25126654421384909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CALCULO!$F$34:$F$40</c:f>
              <c:strCache>
                <c:ptCount val="7"/>
                <c:pt idx="0">
                  <c:v> VUELOS CANCELADOS </c:v>
                </c:pt>
                <c:pt idx="1">
                  <c:v> VUELOS ANTICIPADOS </c:v>
                </c:pt>
                <c:pt idx="2">
                  <c:v> VUELOS DEMORADOS </c:v>
                </c:pt>
                <c:pt idx="3">
                  <c:v> SOBREVENTAS </c:v>
                </c:pt>
                <c:pt idx="4">
                  <c:v>EQUIPAJE</c:v>
                </c:pt>
                <c:pt idx="5">
                  <c:v>*DENEGACIÓN DE EMBARQUE</c:v>
                </c:pt>
                <c:pt idx="6">
                  <c:v> TOTAL GENERAL </c:v>
                </c:pt>
              </c:strCache>
            </c:strRef>
          </c:cat>
          <c:val>
            <c:numRef>
              <c:f>CALCULO!$G$34:$G$40</c:f>
              <c:numCache>
                <c:formatCode>#,##0_ ;[Red]\-#,##0\ </c:formatCode>
                <c:ptCount val="7"/>
                <c:pt idx="0">
                  <c:v>884470194.3221308</c:v>
                </c:pt>
                <c:pt idx="1">
                  <c:v>7668132.0625091949</c:v>
                </c:pt>
                <c:pt idx="2">
                  <c:v>1486766248.0893466</c:v>
                </c:pt>
                <c:pt idx="3">
                  <c:v>150887013.55005747</c:v>
                </c:pt>
                <c:pt idx="4">
                  <c:v>362988470</c:v>
                </c:pt>
                <c:pt idx="5">
                  <c:v>635036192.17087102</c:v>
                </c:pt>
                <c:pt idx="6" formatCode="&quot;$&quot;#,##0_);[Red]\(&quot;$&quot;#,##0\)">
                  <c:v>3527816250.1949148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100533360"/>
        <c:axId val="1100531184"/>
      </c:barChart>
      <c:catAx>
        <c:axId val="11005333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100531184"/>
        <c:crosses val="autoZero"/>
        <c:auto val="1"/>
        <c:lblAlgn val="ctr"/>
        <c:lblOffset val="100"/>
        <c:noMultiLvlLbl val="0"/>
      </c:catAx>
      <c:valAx>
        <c:axId val="11005311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 ;[Red]\-#,##0\ 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100533360"/>
        <c:crosses val="autoZero"/>
        <c:crossBetween val="between"/>
      </c:valAx>
      <c:spPr>
        <a:solidFill>
          <a:sysClr val="window" lastClr="FFFFFF"/>
        </a:solidFill>
        <a:ln>
          <a:solidFill>
            <a:schemeClr val="accent6"/>
          </a:solidFill>
        </a:ln>
        <a:effectLst/>
      </c:spPr>
    </c:plotArea>
    <c:plotVisOnly val="1"/>
    <c:dispBlanksAs val="gap"/>
    <c:showDLblsOverMax val="0"/>
  </c:chart>
  <c:spPr>
    <a:solidFill>
      <a:schemeClr val="accent1">
        <a:lumMod val="20000"/>
        <a:lumOff val="80000"/>
      </a:schemeClr>
    </a:solidFill>
    <a:ln w="9525" cap="flat" cmpd="sng" algn="ctr">
      <a:solidFill>
        <a:schemeClr val="accent6"/>
      </a:solidFill>
      <a:round/>
    </a:ln>
    <a:effectLst/>
  </c:spPr>
  <c:txPr>
    <a:bodyPr/>
    <a:lstStyle/>
    <a:p>
      <a:pPr>
        <a:defRPr/>
      </a:pPr>
      <a:endParaRPr lang="es-CO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027A31-8B70-484C-A67D-DC17AAB13D95}" type="datetimeFigureOut">
              <a:rPr lang="es-ES" smtClean="0"/>
              <a:t>05/04/2016</a:t>
            </a:fld>
            <a:endParaRPr lang="es-E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E4CE45-D4DB-2342-87C1-B960E212B0CC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1990512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00FF5C-916C-FC4C-8491-FA264B13FCF2}" type="datetimeFigureOut">
              <a:rPr lang="es-ES" smtClean="0"/>
              <a:t>05/04/2016</a:t>
            </a:fld>
            <a:endParaRPr lang="es-ES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 dirty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E7605E-031D-5D48-BE3A-91A96A7C5466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9155843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Plantilla PPT AEROCIVIL-0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-27384"/>
            <a:ext cx="9217024" cy="6912768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27980" y="3058778"/>
            <a:ext cx="7847686" cy="970744"/>
          </a:xfrm>
        </p:spPr>
        <p:txBody>
          <a:bodyPr/>
          <a:lstStyle>
            <a:lvl1pPr algn="ctr">
              <a:defRPr b="1">
                <a:solidFill>
                  <a:schemeClr val="tx2"/>
                </a:solidFill>
              </a:defRPr>
            </a:lvl1pPr>
          </a:lstStyle>
          <a:p>
            <a:r>
              <a:rPr lang="es-ES_tradnl" dirty="0" smtClean="0"/>
              <a:t>Clic para editar título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27979" y="4231906"/>
            <a:ext cx="7847687" cy="335916"/>
          </a:xfrm>
        </p:spPr>
        <p:txBody>
          <a:bodyPr anchor="ctr">
            <a:no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dirty="0" smtClean="0"/>
              <a:t>Haga clic para modificar el estilo de subtítulo del patrón</a:t>
            </a:r>
            <a:endParaRPr lang="es-ES" dirty="0"/>
          </a:p>
        </p:txBody>
      </p:sp>
      <p:sp>
        <p:nvSpPr>
          <p:cNvPr id="7" name="CuadroTexto 6"/>
          <p:cNvSpPr txBox="1"/>
          <p:nvPr userDrawn="1"/>
        </p:nvSpPr>
        <p:spPr>
          <a:xfrm>
            <a:off x="627979" y="6423719"/>
            <a:ext cx="39899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chemeClr val="bg1"/>
                </a:solidFill>
                <a:latin typeface="Arial"/>
                <a:cs typeface="Arial"/>
              </a:rPr>
              <a:t>www.aerocivil.gov.co</a:t>
            </a:r>
            <a:endParaRPr lang="es-ES" dirty="0">
              <a:solidFill>
                <a:schemeClr val="bg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30718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Plantilla PPT AEROCIVIL-0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-27384"/>
            <a:ext cx="9217024" cy="6912768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10390" y="2577849"/>
            <a:ext cx="3158381" cy="1372924"/>
          </a:xfrm>
        </p:spPr>
        <p:txBody>
          <a:bodyPr/>
          <a:lstStyle>
            <a:lvl1pPr algn="ctr">
              <a:defRPr b="1">
                <a:solidFill>
                  <a:schemeClr val="tx2"/>
                </a:solidFill>
              </a:defRPr>
            </a:lvl1pPr>
          </a:lstStyle>
          <a:p>
            <a:r>
              <a:rPr lang="es-ES_tradnl" dirty="0" smtClean="0"/>
              <a:t>Clic para editar título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10390" y="3950773"/>
            <a:ext cx="3158381" cy="1003466"/>
          </a:xfrm>
        </p:spPr>
        <p:txBody>
          <a:bodyPr anchor="ctr">
            <a:no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dirty="0" smtClean="0"/>
              <a:t>Haga clic para modificar el estilo de subtítulo del patrón</a:t>
            </a:r>
            <a:endParaRPr lang="es-ES" dirty="0"/>
          </a:p>
        </p:txBody>
      </p:sp>
      <p:sp>
        <p:nvSpPr>
          <p:cNvPr id="6" name="Marcador de contenido 2"/>
          <p:cNvSpPr>
            <a:spLocks noGrp="1"/>
          </p:cNvSpPr>
          <p:nvPr>
            <p:ph idx="10"/>
          </p:nvPr>
        </p:nvSpPr>
        <p:spPr>
          <a:xfrm>
            <a:off x="3892190" y="1700808"/>
            <a:ext cx="5288322" cy="4264764"/>
          </a:xfrm>
        </p:spPr>
        <p:txBody>
          <a:bodyPr/>
          <a:lstStyle/>
          <a:p>
            <a:pPr lvl="0"/>
            <a:r>
              <a:rPr lang="es-ES_tradnl" dirty="0" smtClean="0"/>
              <a:t>Haga clic para modificar el estilo de texto del patrón</a:t>
            </a:r>
          </a:p>
          <a:p>
            <a:pPr lvl="1"/>
            <a:r>
              <a:rPr lang="es-ES_tradnl" dirty="0" smtClean="0"/>
              <a:t>Segundo nivel</a:t>
            </a:r>
          </a:p>
          <a:p>
            <a:pPr lvl="2"/>
            <a:r>
              <a:rPr lang="es-ES_tradnl" dirty="0" smtClean="0"/>
              <a:t>Tercer nivel</a:t>
            </a:r>
          </a:p>
          <a:p>
            <a:pPr lvl="3"/>
            <a:r>
              <a:rPr lang="es-ES_tradnl" dirty="0" smtClean="0"/>
              <a:t>Cuarto nivel</a:t>
            </a:r>
          </a:p>
          <a:p>
            <a:pPr lvl="4"/>
            <a:r>
              <a:rPr lang="es-ES_tradnl" dirty="0" smtClean="0"/>
              <a:t>Quinto nivel</a:t>
            </a:r>
            <a:endParaRPr lang="es-ES" dirty="0"/>
          </a:p>
        </p:txBody>
      </p:sp>
      <p:sp>
        <p:nvSpPr>
          <p:cNvPr id="7" name="CuadroTexto 6"/>
          <p:cNvSpPr txBox="1"/>
          <p:nvPr userDrawn="1"/>
        </p:nvSpPr>
        <p:spPr>
          <a:xfrm>
            <a:off x="627979" y="6423719"/>
            <a:ext cx="39899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chemeClr val="bg1"/>
                </a:solidFill>
                <a:latin typeface="Arial"/>
                <a:cs typeface="Arial"/>
              </a:rPr>
              <a:t>www.aerocivil.gov.co</a:t>
            </a:r>
            <a:endParaRPr lang="es-ES" dirty="0">
              <a:solidFill>
                <a:schemeClr val="bg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65285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799011"/>
            <a:ext cx="8229600" cy="4327151"/>
          </a:xfrm>
        </p:spPr>
        <p:txBody>
          <a:bodyPr/>
          <a:lstStyle/>
          <a:p>
            <a:pPr lvl="0"/>
            <a:r>
              <a:rPr lang="es-ES_tradnl" dirty="0" smtClean="0"/>
              <a:t>Haga clic para modificar el estilo de texto del patrón</a:t>
            </a:r>
          </a:p>
          <a:p>
            <a:pPr lvl="1"/>
            <a:r>
              <a:rPr lang="es-ES_tradnl" dirty="0" smtClean="0"/>
              <a:t>Segundo nivel</a:t>
            </a:r>
          </a:p>
          <a:p>
            <a:pPr lvl="2"/>
            <a:r>
              <a:rPr lang="es-ES_tradnl" dirty="0" smtClean="0"/>
              <a:t>Tercer nivel</a:t>
            </a:r>
          </a:p>
          <a:p>
            <a:pPr lvl="3"/>
            <a:r>
              <a:rPr lang="es-ES_tradnl" dirty="0" smtClean="0"/>
              <a:t>Cuarto nivel</a:t>
            </a:r>
          </a:p>
          <a:p>
            <a:pPr lvl="4"/>
            <a:r>
              <a:rPr lang="es-ES_tradnl" dirty="0" smtClean="0"/>
              <a:t>Quinto nivel</a:t>
            </a:r>
            <a:endParaRPr lang="es-ES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BB23A-EB26-7E4D-8E64-18BBA921D8E4}" type="datetime1">
              <a:rPr lang="es-AR" smtClean="0"/>
              <a:t>05/04/2016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www.aerocivil.gov.co</a:t>
            </a:r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8E628-6199-4E49-B97E-043B0DCFEA8E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56930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568EC-4245-DD4C-84C2-75CD8A3AD1D4}" type="datetime1">
              <a:rPr lang="es-AR" smtClean="0"/>
              <a:t>05/04/2016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www.aerocivil.gov.co</a:t>
            </a:r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8E628-6199-4E49-B97E-043B0DCFEA8E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93710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751979"/>
            <a:ext cx="4038600" cy="43741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751979"/>
            <a:ext cx="4038600" cy="43741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5B27B-6F0D-224B-A2ED-EB63453D4360}" type="datetime1">
              <a:rPr lang="es-AR" smtClean="0"/>
              <a:t>05/04/2016</a:t>
            </a:fld>
            <a:endParaRPr lang="es-E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www.aerocivil.gov.co</a:t>
            </a:r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8E628-6199-4E49-B97E-043B0DCFEA8E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25378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9ED7A-7F90-B949-B4C0-68A7D9C17043}" type="datetime1">
              <a:rPr lang="es-AR" smtClean="0"/>
              <a:t>05/04/2016</a:t>
            </a:fld>
            <a:endParaRPr lang="es-E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www.aerocivil.gov.co</a:t>
            </a:r>
            <a:endParaRPr lang="es-E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8E628-6199-4E49-B97E-043B0DCFEA8E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08132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BC24F-8CBB-494F-9A21-7BED0805888B}" type="datetime1">
              <a:rPr lang="es-AR" smtClean="0"/>
              <a:t>05/04/2016</a:t>
            </a:fld>
            <a:endParaRPr lang="es-ES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www.aerocivil.gov.co</a:t>
            </a:r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8E628-6199-4E49-B97E-043B0DCFEA8E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84289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Plantilla PPT AEROCIVIL-01.jpg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315204"/>
            <a:ext cx="6412098" cy="11217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dirty="0" smtClean="0"/>
              <a:t>Clic para editar título</a:t>
            </a:r>
            <a:endParaRPr lang="es-ES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77997"/>
            <a:ext cx="8229600" cy="44481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dirty="0" smtClean="0"/>
              <a:t>Haga clic para modificar el estilo de texto del patrón</a:t>
            </a:r>
          </a:p>
          <a:p>
            <a:pPr lvl="1"/>
            <a:r>
              <a:rPr lang="es-ES_tradnl" dirty="0" smtClean="0"/>
              <a:t>Segundo nivel</a:t>
            </a:r>
          </a:p>
          <a:p>
            <a:pPr lvl="2"/>
            <a:r>
              <a:rPr lang="es-ES_tradnl" dirty="0" smtClean="0"/>
              <a:t>Tercer nivel</a:t>
            </a:r>
          </a:p>
          <a:p>
            <a:pPr lvl="3"/>
            <a:r>
              <a:rPr lang="es-ES_tradnl" dirty="0" smtClean="0"/>
              <a:t>Cuarto nivel</a:t>
            </a:r>
          </a:p>
          <a:p>
            <a:pPr lvl="4"/>
            <a:r>
              <a:rPr lang="es-ES_tradnl" dirty="0" smtClean="0"/>
              <a:t>Quinto nivel</a:t>
            </a:r>
            <a:endParaRPr lang="es-ES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526574"/>
            <a:ext cx="1016779" cy="25052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fld id="{642A505D-C5CD-D943-AB03-A4C1CBE72BE3}" type="datetime1">
              <a:rPr lang="es-AR" smtClean="0"/>
              <a:t>05/04/2016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1789169" y="6526574"/>
            <a:ext cx="5654887" cy="25052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es-ES" dirty="0" smtClean="0"/>
              <a:t>www.aerocivil.gov.co</a:t>
            </a:r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7740706" y="6526574"/>
            <a:ext cx="946093" cy="25052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fld id="{88F8E628-6199-4E49-B97E-043B0DCFEA8E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119691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0" r:id="rId3"/>
    <p:sldLayoutId id="2147483651" r:id="rId4"/>
    <p:sldLayoutId id="2147483652" r:id="rId5"/>
    <p:sldLayoutId id="2147483654" r:id="rId6"/>
    <p:sldLayoutId id="2147483655" r:id="rId7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3600" b="1" kern="1200">
          <a:solidFill>
            <a:srgbClr val="404040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chemeClr val="tx2"/>
        </a:buClr>
        <a:buFont typeface="Arial"/>
        <a:buChar char="•"/>
        <a:defRPr sz="28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tx2"/>
        </a:buClr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tx2"/>
        </a:buClr>
        <a:buFont typeface="Arial"/>
        <a:buChar char="•"/>
        <a:defRPr sz="20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tx2"/>
        </a:buClr>
        <a:buFont typeface="Arial"/>
        <a:buChar char="•"/>
        <a:defRPr sz="18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tx2"/>
        </a:buClr>
        <a:buFont typeface="Arial"/>
        <a:buChar char="•"/>
        <a:defRPr sz="18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15532" y="696437"/>
            <a:ext cx="7089821" cy="1121753"/>
          </a:xfrm>
        </p:spPr>
        <p:txBody>
          <a:bodyPr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s-CO" dirty="0" smtClean="0">
                <a:ln/>
                <a:solidFill>
                  <a:schemeClr val="bg2">
                    <a:lumMod val="10000"/>
                  </a:schemeClr>
                </a:solidFill>
                <a:latin typeface="Futura LT Medium" charset="0"/>
              </a:rPr>
              <a:t>TRANSPORTE AÉREO</a:t>
            </a:r>
            <a:endParaRPr lang="es-CO" dirty="0">
              <a:ln/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15532" y="1818190"/>
            <a:ext cx="8229600" cy="4327151"/>
          </a:xfrm>
        </p:spPr>
        <p:txBody>
          <a:bodyPr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just">
              <a:buFont typeface="Arial" pitchFamily="34" charset="0"/>
              <a:buChar char="•"/>
            </a:pPr>
            <a:endParaRPr lang="es-MX" b="1" dirty="0" smtClean="0">
              <a:ln/>
              <a:solidFill>
                <a:schemeClr val="accent4"/>
              </a:solidFill>
            </a:endParaRPr>
          </a:p>
          <a:p>
            <a:pPr marL="0" indent="0" algn="ctr">
              <a:spcBef>
                <a:spcPts val="0"/>
              </a:spcBef>
              <a:buNone/>
              <a:defRPr/>
            </a:pPr>
            <a:r>
              <a:rPr lang="es-CO" b="1" dirty="0">
                <a:ln/>
                <a:solidFill>
                  <a:schemeClr val="bg2">
                    <a:lumMod val="10000"/>
                  </a:schemeClr>
                </a:solidFill>
                <a:latin typeface="Futura LT Medium" charset="0"/>
                <a:ea typeface="+mj-ea"/>
              </a:rPr>
              <a:t>COMPENSACIONES </a:t>
            </a:r>
          </a:p>
          <a:p>
            <a:pPr marL="0" indent="0" algn="ctr">
              <a:spcBef>
                <a:spcPts val="0"/>
              </a:spcBef>
              <a:buNone/>
              <a:defRPr/>
            </a:pPr>
            <a:r>
              <a:rPr lang="es-CO" b="1" dirty="0">
                <a:ln/>
                <a:solidFill>
                  <a:schemeClr val="bg2">
                    <a:lumMod val="10000"/>
                  </a:schemeClr>
                </a:solidFill>
                <a:latin typeface="Futura LT Medium" charset="0"/>
                <a:ea typeface="+mj-ea"/>
              </a:rPr>
              <a:t>Y </a:t>
            </a:r>
          </a:p>
          <a:p>
            <a:pPr marL="0" indent="0" algn="ctr">
              <a:spcBef>
                <a:spcPts val="0"/>
              </a:spcBef>
              <a:buNone/>
              <a:defRPr/>
            </a:pPr>
            <a:r>
              <a:rPr lang="es-CO" b="1" dirty="0">
                <a:ln/>
                <a:solidFill>
                  <a:schemeClr val="bg2">
                    <a:lumMod val="10000"/>
                  </a:schemeClr>
                </a:solidFill>
                <a:latin typeface="Futura LT Medium" charset="0"/>
                <a:ea typeface="+mj-ea"/>
              </a:rPr>
              <a:t>OTROS PAGOS AL USUARIO</a:t>
            </a:r>
          </a:p>
          <a:p>
            <a:pPr marL="0" indent="0" algn="ctr">
              <a:spcBef>
                <a:spcPts val="0"/>
              </a:spcBef>
              <a:buNone/>
              <a:defRPr/>
            </a:pPr>
            <a:endParaRPr lang="es-CO" b="1" dirty="0">
              <a:ln/>
              <a:solidFill>
                <a:schemeClr val="bg2">
                  <a:lumMod val="10000"/>
                </a:schemeClr>
              </a:solidFill>
              <a:latin typeface="Futura LT Medium" charset="0"/>
              <a:ea typeface="+mj-ea"/>
            </a:endParaRPr>
          </a:p>
          <a:p>
            <a:pPr marL="0" indent="0" algn="ctr">
              <a:spcBef>
                <a:spcPts val="0"/>
              </a:spcBef>
              <a:buNone/>
              <a:defRPr/>
            </a:pPr>
            <a:r>
              <a:rPr lang="es-CO" b="1" dirty="0">
                <a:ln/>
                <a:solidFill>
                  <a:schemeClr val="bg2">
                    <a:lumMod val="10000"/>
                  </a:schemeClr>
                </a:solidFill>
                <a:latin typeface="Futura LT Medium" charset="0"/>
                <a:ea typeface="+mj-ea"/>
              </a:rPr>
              <a:t> </a:t>
            </a:r>
          </a:p>
          <a:p>
            <a:pPr marL="0" indent="0" algn="ctr">
              <a:spcBef>
                <a:spcPts val="0"/>
              </a:spcBef>
              <a:buNone/>
              <a:defRPr/>
            </a:pPr>
            <a:r>
              <a:rPr lang="es-CO" b="1" dirty="0" smtClean="0">
                <a:ln/>
                <a:solidFill>
                  <a:schemeClr val="bg2">
                    <a:lumMod val="10000"/>
                  </a:schemeClr>
                </a:solidFill>
                <a:latin typeface="Futura LT Medium" charset="0"/>
                <a:ea typeface="+mj-ea"/>
              </a:rPr>
              <a:t>FEBRERO 2016</a:t>
            </a:r>
            <a:endParaRPr lang="es-CO" b="1" dirty="0">
              <a:ln/>
              <a:solidFill>
                <a:schemeClr val="bg2">
                  <a:lumMod val="10000"/>
                </a:schemeClr>
              </a:solidFill>
              <a:latin typeface="Futura LT Medium" charset="0"/>
              <a:ea typeface="+mj-ea"/>
            </a:endParaRPr>
          </a:p>
          <a:p>
            <a:pPr marL="0" indent="0" algn="just">
              <a:buNone/>
            </a:pPr>
            <a:endParaRPr lang="es-MX" b="1" dirty="0">
              <a:ln/>
              <a:solidFill>
                <a:schemeClr val="accent4"/>
              </a:solidFill>
            </a:endParaRPr>
          </a:p>
          <a:p>
            <a:pPr algn="just">
              <a:buFont typeface="Arial" pitchFamily="34" charset="0"/>
              <a:buChar char="•"/>
            </a:pPr>
            <a:endParaRPr lang="es-MX" b="1" dirty="0">
              <a:ln/>
              <a:solidFill>
                <a:schemeClr val="accent4"/>
              </a:solidFill>
            </a:endParaRPr>
          </a:p>
          <a:p>
            <a:endParaRPr lang="es-CO" b="1" dirty="0">
              <a:ln/>
              <a:solidFill>
                <a:schemeClr val="accent4"/>
              </a:solidFill>
            </a:endParaRP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BB23A-EB26-7E4D-8E64-18BBA921D8E4}" type="datetime1">
              <a:rPr lang="es-AR" smtClean="0"/>
              <a:t>05/04/2016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www.aerocivil.gov.co</a:t>
            </a:r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8E628-6199-4E49-B97E-043B0DCFEA8E}" type="slidenum">
              <a:rPr lang="es-ES" smtClean="0"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38286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28790"/>
            <a:ext cx="6986856" cy="1308168"/>
          </a:xfrm>
        </p:spPr>
        <p:txBody>
          <a:bodyPr>
            <a:normAutofit/>
          </a:bodyPr>
          <a:lstStyle/>
          <a:p>
            <a:pPr algn="ctr"/>
            <a:r>
              <a:rPr lang="es-CO" sz="2000" dirty="0" smtClean="0"/>
              <a:t>COMENSACIONES </a:t>
            </a:r>
            <a:r>
              <a:rPr lang="es-CO" sz="2000" dirty="0"/>
              <a:t>Y OTROS PAGOS AL USUARIO </a:t>
            </a:r>
            <a:r>
              <a:rPr lang="es-CO" sz="2000" dirty="0" smtClean="0"/>
              <a:t>AÑO </a:t>
            </a:r>
            <a:r>
              <a:rPr lang="es-CO" sz="2000" dirty="0"/>
              <a:t>2016 </a:t>
            </a:r>
            <a:r>
              <a:rPr lang="es-CO" sz="1600" b="0" dirty="0" smtClean="0"/>
              <a:t>(Miles $)</a:t>
            </a:r>
            <a:endParaRPr lang="es-CO" sz="1600" b="0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BB23A-EB26-7E4D-8E64-18BBA921D8E4}" type="datetime1">
              <a:rPr lang="es-AR" smtClean="0"/>
              <a:t>05/04/2016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www.aerocivil.gov.co</a:t>
            </a:r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8E628-6199-4E49-B97E-043B0DCFEA8E}" type="slidenum">
              <a:rPr lang="es-ES" smtClean="0"/>
              <a:t>10</a:t>
            </a:fld>
            <a:endParaRPr lang="es-ES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59099"/>
            <a:ext cx="8860665" cy="5241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36779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15204"/>
            <a:ext cx="6986856" cy="1313299"/>
          </a:xfrm>
        </p:spPr>
        <p:txBody>
          <a:bodyPr>
            <a:normAutofit/>
          </a:bodyPr>
          <a:lstStyle/>
          <a:p>
            <a:pPr algn="ctr"/>
            <a:r>
              <a:rPr lang="es-CO" sz="2000" dirty="0" smtClean="0"/>
              <a:t>Número de Compensaciones </a:t>
            </a:r>
            <a:r>
              <a:rPr lang="es-CO" sz="2000" dirty="0" smtClean="0"/>
              <a:t>y </a:t>
            </a:r>
            <a:r>
              <a:rPr lang="es-CO" sz="2000" dirty="0" smtClean="0"/>
              <a:t>Otros Pagos al Usuario por </a:t>
            </a:r>
            <a:r>
              <a:rPr lang="es-CO" sz="2000" dirty="0" smtClean="0"/>
              <a:t>cada </a:t>
            </a:r>
            <a:r>
              <a:rPr lang="es-CO" sz="2000" dirty="0" smtClean="0"/>
              <a:t>100.000 </a:t>
            </a:r>
            <a:r>
              <a:rPr lang="es-CO" sz="2000" dirty="0" smtClean="0"/>
              <a:t>pasajeros </a:t>
            </a:r>
            <a:r>
              <a:rPr lang="es-CO" sz="2000" dirty="0" smtClean="0"/>
              <a:t>– Año 2016</a:t>
            </a:r>
            <a:endParaRPr lang="es-CO" sz="2000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BB23A-EB26-7E4D-8E64-18BBA921D8E4}" type="datetime1">
              <a:rPr lang="es-AR" smtClean="0"/>
              <a:t>05/04/2016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www.aerocivil.gov.co</a:t>
            </a:r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8E628-6199-4E49-B97E-043B0DCFEA8E}" type="slidenum">
              <a:rPr lang="es-ES" smtClean="0"/>
              <a:t>11</a:t>
            </a:fld>
            <a:endParaRPr lang="es-ES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199" y="1532586"/>
            <a:ext cx="8229599" cy="4481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91517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77347" y="122021"/>
            <a:ext cx="6866709" cy="882295"/>
          </a:xfrm>
        </p:spPr>
        <p:txBody>
          <a:bodyPr>
            <a:normAutofit/>
          </a:bodyPr>
          <a:lstStyle/>
          <a:p>
            <a:pPr algn="ctr"/>
            <a:r>
              <a:rPr lang="es-CO" sz="2000" dirty="0"/>
              <a:t>Número de Compensaciones y Otros Pagos al Usuario por cada 100.000 pasajeros – Año 2016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BB23A-EB26-7E4D-8E64-18BBA921D8E4}" type="datetime1">
              <a:rPr lang="es-AR" smtClean="0"/>
              <a:t>05/04/2016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www.aerocivil.gov.co</a:t>
            </a:r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8E628-6199-4E49-B97E-043B0DCFEA8E}" type="slidenum">
              <a:rPr lang="es-ES" smtClean="0"/>
              <a:t>12</a:t>
            </a:fld>
            <a:endParaRPr lang="es-ES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162539"/>
            <a:ext cx="8390586" cy="4816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52965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5"/>
          <p:cNvSpPr txBox="1">
            <a:spLocks/>
          </p:cNvSpPr>
          <p:nvPr/>
        </p:nvSpPr>
        <p:spPr>
          <a:xfrm>
            <a:off x="571585" y="399985"/>
            <a:ext cx="7704856" cy="720725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s-CO" sz="2000" b="1" dirty="0">
                <a:solidFill>
                  <a:srgbClr val="404040"/>
                </a:solidFill>
                <a:latin typeface="Futura LT Medium" charset="0"/>
                <a:ea typeface="+mj-ea"/>
                <a:cs typeface="Arial"/>
              </a:rPr>
              <a:t>“Compensaciones y Otros pagos al usuario</a:t>
            </a:r>
            <a:r>
              <a:rPr lang="es-CO" sz="2000" b="1" dirty="0" smtClean="0">
                <a:solidFill>
                  <a:srgbClr val="404040"/>
                </a:solidFill>
                <a:latin typeface="Futura LT Medium" charset="0"/>
                <a:ea typeface="+mj-ea"/>
                <a:cs typeface="Arial"/>
              </a:rPr>
              <a:t>”  </a:t>
            </a:r>
          </a:p>
          <a:p>
            <a:pPr marL="0" indent="0" algn="ctr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s-CO" sz="2000" b="1" dirty="0" smtClean="0">
                <a:solidFill>
                  <a:srgbClr val="404040"/>
                </a:solidFill>
                <a:latin typeface="Futura LT Medium" charset="0"/>
                <a:ea typeface="+mj-ea"/>
                <a:cs typeface="Arial"/>
              </a:rPr>
              <a:t>Febrero 2016</a:t>
            </a:r>
            <a:endParaRPr lang="es-CO" sz="2000" b="1" dirty="0">
              <a:solidFill>
                <a:srgbClr val="404040"/>
              </a:solidFill>
              <a:latin typeface="Futura LT Medium" charset="0"/>
              <a:ea typeface="+mj-ea"/>
              <a:cs typeface="Arial"/>
            </a:endParaRPr>
          </a:p>
          <a:p>
            <a:pPr marL="0" indent="0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s-CO" sz="2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 algn="ctr" fontAlgn="auto">
              <a:spcAft>
                <a:spcPts val="0"/>
              </a:spcAft>
              <a:buNone/>
              <a:defRPr/>
            </a:pPr>
            <a:endParaRPr lang="es-CO" sz="2000" b="1" dirty="0" smtClean="0"/>
          </a:p>
          <a:p>
            <a:pPr marL="0" indent="0" algn="ctr" fontAlgn="auto">
              <a:spcAft>
                <a:spcPts val="0"/>
              </a:spcAft>
              <a:buNone/>
              <a:defRPr/>
            </a:pPr>
            <a:endParaRPr lang="es-CO" sz="2000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0" indent="0" algn="ctr" fontAlgn="auto">
              <a:spcAft>
                <a:spcPts val="0"/>
              </a:spcAft>
              <a:buNone/>
              <a:defRPr/>
            </a:pPr>
            <a:r>
              <a:rPr lang="es-CO" sz="2400" dirty="0" smtClean="0">
                <a:solidFill>
                  <a:schemeClr val="bg2">
                    <a:lumMod val="10000"/>
                  </a:schemeClr>
                </a:solidFill>
              </a:rPr>
              <a:t>En </a:t>
            </a:r>
            <a:r>
              <a:rPr lang="es-CO" sz="2400" dirty="0">
                <a:solidFill>
                  <a:schemeClr val="bg2">
                    <a:lumMod val="10000"/>
                  </a:schemeClr>
                </a:solidFill>
              </a:rPr>
              <a:t>el mes de </a:t>
            </a:r>
            <a:r>
              <a:rPr lang="es-CO" sz="2400" dirty="0" smtClean="0">
                <a:solidFill>
                  <a:schemeClr val="bg2">
                    <a:lumMod val="10000"/>
                  </a:schemeClr>
                </a:solidFill>
              </a:rPr>
              <a:t>Febrero las </a:t>
            </a:r>
            <a:r>
              <a:rPr lang="es-CO" sz="2400" dirty="0">
                <a:solidFill>
                  <a:schemeClr val="bg2">
                    <a:lumMod val="10000"/>
                  </a:schemeClr>
                </a:solidFill>
              </a:rPr>
              <a:t>aerolíneas  reportan información de OTROS PAGOS AL USUARIO</a:t>
            </a:r>
            <a:r>
              <a:rPr lang="es-CO" sz="2400" b="1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s-CO" sz="2400" dirty="0">
                <a:solidFill>
                  <a:schemeClr val="bg2">
                    <a:lumMod val="10000"/>
                  </a:schemeClr>
                </a:solidFill>
              </a:rPr>
              <a:t>que por mera liberalidad y sin estar obligadas a ello entregan a sus pasajeros con ocasión de operaciones irregulares cuyas causas obedecieron a factores externos o fuera de control de las aerolíneas. </a:t>
            </a:r>
            <a:endParaRPr lang="es-CO" sz="2400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0" indent="0" algn="ctr" fontAlgn="auto">
              <a:spcAft>
                <a:spcPts val="0"/>
              </a:spcAft>
              <a:buNone/>
              <a:defRPr/>
            </a:pPr>
            <a:r>
              <a:rPr lang="es-CO" sz="2400" dirty="0">
                <a:solidFill>
                  <a:schemeClr val="bg2">
                    <a:lumMod val="10000"/>
                  </a:schemeClr>
                </a:solidFill>
              </a:rPr>
              <a:t/>
            </a:r>
            <a:br>
              <a:rPr lang="es-CO" sz="2400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s-CO" sz="2400" dirty="0">
                <a:solidFill>
                  <a:schemeClr val="bg2">
                    <a:lumMod val="10000"/>
                  </a:schemeClr>
                </a:solidFill>
              </a:rPr>
              <a:t/>
            </a:r>
            <a:br>
              <a:rPr lang="es-CO" sz="2400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s-CO" sz="2400" dirty="0">
                <a:solidFill>
                  <a:schemeClr val="bg2">
                    <a:lumMod val="10000"/>
                  </a:schemeClr>
                </a:solidFill>
              </a:rPr>
              <a:t> Para el mes de </a:t>
            </a:r>
            <a:r>
              <a:rPr lang="es-CO" sz="2400" dirty="0" smtClean="0">
                <a:solidFill>
                  <a:schemeClr val="bg2">
                    <a:lumMod val="10000"/>
                  </a:schemeClr>
                </a:solidFill>
              </a:rPr>
              <a:t>Febrero de </a:t>
            </a:r>
            <a:r>
              <a:rPr lang="es-CO" sz="2400" dirty="0">
                <a:solidFill>
                  <a:schemeClr val="bg2">
                    <a:lumMod val="10000"/>
                  </a:schemeClr>
                </a:solidFill>
              </a:rPr>
              <a:t>2016 se </a:t>
            </a:r>
            <a:r>
              <a:rPr lang="es-CO" sz="2400" dirty="0" smtClean="0">
                <a:solidFill>
                  <a:schemeClr val="bg2">
                    <a:lumMod val="10000"/>
                  </a:schemeClr>
                </a:solidFill>
              </a:rPr>
              <a:t>consolidan </a:t>
            </a:r>
            <a:r>
              <a:rPr lang="es-CO" sz="2400" dirty="0">
                <a:solidFill>
                  <a:schemeClr val="bg2">
                    <a:lumMod val="10000"/>
                  </a:schemeClr>
                </a:solidFill>
              </a:rPr>
              <a:t>los valores reportados (compensaciones (causas internas)+ otros pagos al usuario (causas externas)). </a:t>
            </a:r>
            <a:br>
              <a:rPr lang="es-CO" sz="2400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s-CO" sz="2400" dirty="0">
                <a:solidFill>
                  <a:schemeClr val="bg2">
                    <a:lumMod val="10000"/>
                  </a:schemeClr>
                </a:solidFill>
              </a:rPr>
              <a:t/>
            </a:r>
            <a:br>
              <a:rPr lang="es-CO" sz="2400" dirty="0">
                <a:solidFill>
                  <a:schemeClr val="bg2">
                    <a:lumMod val="10000"/>
                  </a:schemeClr>
                </a:solidFill>
              </a:rPr>
            </a:br>
            <a:endParaRPr lang="es-CO" sz="2400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4469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5"/>
          <p:cNvSpPr txBox="1">
            <a:spLocks/>
          </p:cNvSpPr>
          <p:nvPr/>
        </p:nvSpPr>
        <p:spPr>
          <a:xfrm>
            <a:off x="252028" y="116632"/>
            <a:ext cx="7578327" cy="720725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s-CO" sz="2000" b="1" dirty="0">
                <a:solidFill>
                  <a:srgbClr val="404040"/>
                </a:solidFill>
                <a:latin typeface="Futura LT Medium" charset="0"/>
                <a:ea typeface="+mj-ea"/>
                <a:cs typeface="Arial"/>
              </a:rPr>
              <a:t>Valor Total Pagado a los Pasajeros  por Compensaciones </a:t>
            </a:r>
            <a:r>
              <a:rPr lang="es-CO" sz="2000" b="1" dirty="0" smtClean="0">
                <a:solidFill>
                  <a:srgbClr val="404040"/>
                </a:solidFill>
                <a:latin typeface="Futura LT Medium" charset="0"/>
                <a:ea typeface="+mj-ea"/>
                <a:cs typeface="Arial"/>
              </a:rPr>
              <a:t>y</a:t>
            </a:r>
          </a:p>
          <a:p>
            <a:pPr marL="0" indent="0" algn="ctr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s-CO" sz="2000" b="1" dirty="0" smtClean="0">
                <a:solidFill>
                  <a:srgbClr val="404040"/>
                </a:solidFill>
                <a:latin typeface="Futura LT Medium" charset="0"/>
                <a:ea typeface="+mj-ea"/>
                <a:cs typeface="Arial"/>
              </a:rPr>
              <a:t> </a:t>
            </a:r>
            <a:r>
              <a:rPr lang="es-CO" sz="2000" b="1" dirty="0">
                <a:solidFill>
                  <a:srgbClr val="404040"/>
                </a:solidFill>
                <a:latin typeface="Futura LT Medium" charset="0"/>
                <a:ea typeface="+mj-ea"/>
                <a:cs typeface="Arial"/>
              </a:rPr>
              <a:t>Otros Pagos al </a:t>
            </a:r>
            <a:r>
              <a:rPr lang="es-CO" sz="2000" b="1" dirty="0" smtClean="0">
                <a:solidFill>
                  <a:srgbClr val="404040"/>
                </a:solidFill>
                <a:latin typeface="Futura LT Medium" charset="0"/>
                <a:ea typeface="+mj-ea"/>
                <a:cs typeface="Arial"/>
              </a:rPr>
              <a:t>Usuario – Febrero 2016</a:t>
            </a:r>
            <a:endParaRPr lang="es-CO" sz="2000" b="1" dirty="0">
              <a:solidFill>
                <a:srgbClr val="404040"/>
              </a:solidFill>
              <a:latin typeface="Futura LT Medium" charset="0"/>
              <a:ea typeface="+mj-ea"/>
              <a:cs typeface="Arial"/>
            </a:endParaRPr>
          </a:p>
          <a:p>
            <a:pPr marL="0" indent="0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CO" sz="28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  <a:p>
            <a:pPr marL="0" indent="0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s-CO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s-CO" dirty="0"/>
          </a:p>
        </p:txBody>
      </p:sp>
      <p:sp>
        <p:nvSpPr>
          <p:cNvPr id="10" name="Rectángulo 9"/>
          <p:cNvSpPr/>
          <p:nvPr/>
        </p:nvSpPr>
        <p:spPr>
          <a:xfrm>
            <a:off x="412123" y="4966893"/>
            <a:ext cx="8640452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Aft>
                <a:spcPts val="0"/>
              </a:spcAft>
              <a:defRPr/>
            </a:pPr>
            <a:endParaRPr lang="es-CO" sz="28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just" fontAlgn="auto">
              <a:spcAft>
                <a:spcPts val="0"/>
              </a:spcAft>
              <a:defRPr/>
            </a:pPr>
            <a:r>
              <a:rPr lang="es-CO" sz="2800" b="1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3,528</a:t>
            </a:r>
            <a:r>
              <a:rPr lang="es-CO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s-CO" sz="2000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Millones de pesos en “Compensaciones y Otros Pagos al Usuario” durante el mes de  FEBRERODE 2016</a:t>
            </a:r>
            <a:endParaRPr lang="es-CO" sz="2000" dirty="0">
              <a:ln w="0"/>
              <a:solidFill>
                <a:schemeClr val="bg2">
                  <a:lumMod val="1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1120" y="1093654"/>
            <a:ext cx="5320937" cy="4012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1708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BB23A-EB26-7E4D-8E64-18BBA921D8E4}" type="datetime1">
              <a:rPr lang="es-AR" smtClean="0"/>
              <a:t>05/04/2016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www.aerocivil.gov.co</a:t>
            </a:r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8E628-6199-4E49-B97E-043B0DCFEA8E}" type="slidenum">
              <a:rPr lang="es-ES" smtClean="0"/>
              <a:t>3</a:t>
            </a:fld>
            <a:endParaRPr lang="es-ES" dirty="0"/>
          </a:p>
        </p:txBody>
      </p:sp>
      <p:sp>
        <p:nvSpPr>
          <p:cNvPr id="10" name="CuadroTexto 9"/>
          <p:cNvSpPr txBox="1"/>
          <p:nvPr/>
        </p:nvSpPr>
        <p:spPr>
          <a:xfrm>
            <a:off x="824248" y="319898"/>
            <a:ext cx="6619808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s-CO" sz="2400" b="1" dirty="0" smtClean="0">
                <a:ln/>
                <a:solidFill>
                  <a:schemeClr val="accent4"/>
                </a:solidFill>
              </a:rPr>
              <a:t>Total Compensaciones y Otros pagos al Usuario Febrero2016</a:t>
            </a:r>
            <a:endParaRPr lang="es-CO" sz="2400" b="1" dirty="0">
              <a:ln/>
              <a:solidFill>
                <a:schemeClr val="accent4"/>
              </a:solidFill>
            </a:endParaRPr>
          </a:p>
        </p:txBody>
      </p:sp>
      <p:graphicFrame>
        <p:nvGraphicFramePr>
          <p:cNvPr id="8" name="Grá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99898962"/>
              </p:ext>
            </p:extLst>
          </p:nvPr>
        </p:nvGraphicFramePr>
        <p:xfrm>
          <a:off x="360608" y="1522570"/>
          <a:ext cx="8461420" cy="46464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157000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1019"/>
            <a:ext cx="6716332" cy="1121753"/>
          </a:xfrm>
        </p:spPr>
        <p:txBody>
          <a:bodyPr>
            <a:normAutofit/>
          </a:bodyPr>
          <a:lstStyle/>
          <a:p>
            <a:pPr algn="ctr"/>
            <a:r>
              <a:rPr lang="es-CO" sz="2000" dirty="0">
                <a:ln w="0"/>
                <a:solidFill>
                  <a:schemeClr val="bg2">
                    <a:lumMod val="1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Número de  Compensaciones y Otros Pagos al Usuario  por cada 100.000 </a:t>
            </a:r>
            <a:r>
              <a:rPr lang="es-CO" sz="2000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Pasajeros – Febrero 2016</a:t>
            </a:r>
            <a:endParaRPr lang="es-CO" sz="2000" dirty="0">
              <a:ln w="0"/>
              <a:solidFill>
                <a:schemeClr val="bg2">
                  <a:lumMod val="10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BB23A-EB26-7E4D-8E64-18BBA921D8E4}" type="datetime1">
              <a:rPr lang="es-AR" smtClean="0"/>
              <a:t>05/04/2016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www.aerocivil.gov.co</a:t>
            </a:r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8E628-6199-4E49-B97E-043B0DCFEA8E}" type="slidenum">
              <a:rPr lang="es-ES" smtClean="0"/>
              <a:t>4</a:t>
            </a:fld>
            <a:endParaRPr lang="es-ES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915" y="1468191"/>
            <a:ext cx="8446342" cy="4623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81056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5"/>
          <p:cNvSpPr txBox="1">
            <a:spLocks/>
          </p:cNvSpPr>
          <p:nvPr/>
        </p:nvSpPr>
        <p:spPr>
          <a:xfrm>
            <a:off x="-116400" y="476994"/>
            <a:ext cx="8406490" cy="720725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s-CO" sz="2000" b="1" dirty="0">
                <a:solidFill>
                  <a:srgbClr val="404040"/>
                </a:solidFill>
                <a:latin typeface="Futura LT Medium" charset="0"/>
                <a:ea typeface="+mj-ea"/>
                <a:cs typeface="Arial"/>
              </a:rPr>
              <a:t>Compensaciones y Otros Pagos al Usuario </a:t>
            </a:r>
            <a:r>
              <a:rPr lang="es-CO" sz="2000" b="1" dirty="0" smtClean="0">
                <a:solidFill>
                  <a:srgbClr val="404040"/>
                </a:solidFill>
                <a:latin typeface="Futura LT Medium" charset="0"/>
                <a:ea typeface="+mj-ea"/>
                <a:cs typeface="Arial"/>
              </a:rPr>
              <a:t>por </a:t>
            </a:r>
          </a:p>
          <a:p>
            <a:pPr marL="0" indent="0" algn="ctr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s-CO" sz="2000" b="1" dirty="0" smtClean="0">
                <a:solidFill>
                  <a:srgbClr val="404040"/>
                </a:solidFill>
                <a:latin typeface="Futura LT Medium" charset="0"/>
                <a:ea typeface="+mj-ea"/>
                <a:cs typeface="Arial"/>
              </a:rPr>
              <a:t>cada </a:t>
            </a:r>
            <a:r>
              <a:rPr lang="es-CO" sz="2000" b="1" dirty="0">
                <a:solidFill>
                  <a:srgbClr val="404040"/>
                </a:solidFill>
                <a:latin typeface="Futura LT Medium" charset="0"/>
                <a:ea typeface="+mj-ea"/>
                <a:cs typeface="Arial"/>
              </a:rPr>
              <a:t>100.000 </a:t>
            </a:r>
            <a:r>
              <a:rPr lang="es-CO" sz="2000" b="1" dirty="0" smtClean="0">
                <a:solidFill>
                  <a:srgbClr val="404040"/>
                </a:solidFill>
                <a:latin typeface="Futura LT Medium" charset="0"/>
                <a:ea typeface="+mj-ea"/>
                <a:cs typeface="Arial"/>
              </a:rPr>
              <a:t>Pasajeros -  Febrero 2016</a:t>
            </a:r>
            <a:endParaRPr lang="es-CO" sz="2000" b="1" dirty="0">
              <a:solidFill>
                <a:srgbClr val="404040"/>
              </a:solidFill>
              <a:latin typeface="Futura LT Medium" charset="0"/>
              <a:ea typeface="+mj-ea"/>
              <a:cs typeface="Arial"/>
            </a:endParaRPr>
          </a:p>
          <a:p>
            <a:pPr marL="0" indent="0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s-CO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s-CO" dirty="0"/>
          </a:p>
        </p:txBody>
      </p:sp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26319320"/>
              </p:ext>
            </p:extLst>
          </p:nvPr>
        </p:nvGraphicFramePr>
        <p:xfrm>
          <a:off x="269967" y="1455314"/>
          <a:ext cx="8406490" cy="45448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54931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199" y="315204"/>
            <a:ext cx="7128457" cy="1121753"/>
          </a:xfrm>
        </p:spPr>
        <p:txBody>
          <a:bodyPr>
            <a:normAutofit/>
          </a:bodyPr>
          <a:lstStyle/>
          <a:p>
            <a:pPr algn="ctr" defTabSz="914400">
              <a:spcBef>
                <a:spcPts val="0"/>
              </a:spcBef>
              <a:defRPr/>
            </a:pPr>
            <a:r>
              <a:rPr lang="es-CO" sz="2000" dirty="0">
                <a:latin typeface="Futura LT Medium" charset="0"/>
              </a:rPr>
              <a:t>% </a:t>
            </a:r>
            <a:r>
              <a:rPr lang="es-CO" sz="2000" dirty="0">
                <a:latin typeface="Futura LT Medium" charset="0"/>
              </a:rPr>
              <a:t>PASAJEROS </a:t>
            </a:r>
            <a:r>
              <a:rPr lang="es-CO" sz="2000" dirty="0">
                <a:latin typeface="Futura LT Medium" charset="0"/>
              </a:rPr>
              <a:t>AFECTADOS POR </a:t>
            </a:r>
            <a:r>
              <a:rPr lang="es-CO" sz="2000" dirty="0">
                <a:latin typeface="Futura LT Medium" charset="0"/>
              </a:rPr>
              <a:t>AEROLINEA</a:t>
            </a:r>
            <a:br>
              <a:rPr lang="es-CO" sz="2000" dirty="0">
                <a:latin typeface="Futura LT Medium" charset="0"/>
              </a:rPr>
            </a:br>
            <a:r>
              <a:rPr lang="es-CO" sz="2000" dirty="0">
                <a:latin typeface="Futura LT Medium" charset="0"/>
              </a:rPr>
              <a:t>FEBRERO 2016</a:t>
            </a:r>
            <a:endParaRPr lang="es-CO" sz="2000" dirty="0">
              <a:latin typeface="Futura LT Medium" charset="0"/>
            </a:endParaRP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BB23A-EB26-7E4D-8E64-18BBA921D8E4}" type="datetime1">
              <a:rPr lang="es-AR" smtClean="0"/>
              <a:t>05/04/2016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www.aerocivil.gov.co</a:t>
            </a:r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8E628-6199-4E49-B97E-043B0DCFEA8E}" type="slidenum">
              <a:rPr lang="es-ES" smtClean="0"/>
              <a:t>6</a:t>
            </a:fld>
            <a:endParaRPr lang="es-ES" dirty="0"/>
          </a:p>
        </p:txBody>
      </p:sp>
      <p:graphicFrame>
        <p:nvGraphicFramePr>
          <p:cNvPr id="7" name="Grá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32933729"/>
              </p:ext>
            </p:extLst>
          </p:nvPr>
        </p:nvGraphicFramePr>
        <p:xfrm>
          <a:off x="457198" y="1436957"/>
          <a:ext cx="8326193" cy="47577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845358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5"/>
          <p:cNvSpPr txBox="1">
            <a:spLocks/>
          </p:cNvSpPr>
          <p:nvPr/>
        </p:nvSpPr>
        <p:spPr>
          <a:xfrm>
            <a:off x="252028" y="352573"/>
            <a:ext cx="7578327" cy="720725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s-CO" sz="2000" b="1" dirty="0">
                <a:solidFill>
                  <a:srgbClr val="404040"/>
                </a:solidFill>
                <a:latin typeface="Futura LT Medium" charset="0"/>
                <a:ea typeface="+mj-ea"/>
                <a:cs typeface="Arial"/>
              </a:rPr>
              <a:t>Valor </a:t>
            </a:r>
            <a:r>
              <a:rPr lang="es-CO" sz="2000" b="1" dirty="0" smtClean="0">
                <a:solidFill>
                  <a:srgbClr val="404040"/>
                </a:solidFill>
                <a:latin typeface="Futura LT Medium" charset="0"/>
                <a:ea typeface="+mj-ea"/>
                <a:cs typeface="Arial"/>
              </a:rPr>
              <a:t>Pagado </a:t>
            </a:r>
            <a:r>
              <a:rPr lang="es-CO" sz="2000" b="1" dirty="0">
                <a:solidFill>
                  <a:srgbClr val="404040"/>
                </a:solidFill>
                <a:latin typeface="Futura LT Medium" charset="0"/>
                <a:ea typeface="+mj-ea"/>
                <a:cs typeface="Arial"/>
              </a:rPr>
              <a:t>a los Pasajeros  por </a:t>
            </a:r>
            <a:r>
              <a:rPr lang="es-CO" sz="2000" b="1" dirty="0" smtClean="0">
                <a:solidFill>
                  <a:srgbClr val="404040"/>
                </a:solidFill>
                <a:latin typeface="Futura LT Medium" charset="0"/>
                <a:ea typeface="+mj-ea"/>
                <a:cs typeface="Arial"/>
              </a:rPr>
              <a:t>Motivo </a:t>
            </a:r>
          </a:p>
          <a:p>
            <a:pPr marL="0" indent="0" algn="ctr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s-CO" sz="2000" b="1" dirty="0" smtClean="0">
                <a:solidFill>
                  <a:srgbClr val="404040"/>
                </a:solidFill>
                <a:latin typeface="Futura LT Medium" charset="0"/>
                <a:ea typeface="+mj-ea"/>
                <a:cs typeface="Arial"/>
              </a:rPr>
              <a:t>  </a:t>
            </a:r>
            <a:r>
              <a:rPr lang="es-CO" sz="2000" b="1" dirty="0" smtClean="0">
                <a:solidFill>
                  <a:srgbClr val="404040"/>
                </a:solidFill>
                <a:latin typeface="Futura LT Medium" charset="0"/>
                <a:ea typeface="+mj-ea"/>
                <a:cs typeface="Arial"/>
              </a:rPr>
              <a:t>Febrero 2016</a:t>
            </a:r>
            <a:endParaRPr lang="es-CO" sz="2000" b="1" dirty="0">
              <a:solidFill>
                <a:srgbClr val="404040"/>
              </a:solidFill>
              <a:latin typeface="Futura LT Medium" charset="0"/>
              <a:ea typeface="+mj-ea"/>
              <a:cs typeface="Arial"/>
            </a:endParaRPr>
          </a:p>
          <a:p>
            <a:pPr marL="0" indent="0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CO" sz="28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  <a:p>
            <a:pPr marL="0" indent="0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s-CO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s-CO" dirty="0"/>
          </a:p>
        </p:txBody>
      </p:sp>
      <p:sp>
        <p:nvSpPr>
          <p:cNvPr id="10" name="Rectángulo 9"/>
          <p:cNvSpPr/>
          <p:nvPr/>
        </p:nvSpPr>
        <p:spPr>
          <a:xfrm>
            <a:off x="412123" y="4966893"/>
            <a:ext cx="8640452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Aft>
                <a:spcPts val="0"/>
              </a:spcAft>
              <a:defRPr/>
            </a:pPr>
            <a:endParaRPr lang="es-CO" sz="28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just" fontAlgn="auto">
              <a:spcAft>
                <a:spcPts val="0"/>
              </a:spcAft>
              <a:defRPr/>
            </a:pPr>
            <a:r>
              <a:rPr lang="es-CO" sz="2800" b="1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3,528</a:t>
            </a:r>
            <a:r>
              <a:rPr lang="es-CO" b="1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s-CO" sz="2000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Millones de pesos en “Compensaciones y Otros Pagos al Usuario” durante el mes de  FEBRERO DE 2016</a:t>
            </a:r>
            <a:endParaRPr lang="es-CO" sz="2000" dirty="0">
              <a:ln w="0"/>
              <a:solidFill>
                <a:schemeClr val="bg2">
                  <a:lumMod val="1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6742541"/>
              </p:ext>
            </p:extLst>
          </p:nvPr>
        </p:nvGraphicFramePr>
        <p:xfrm>
          <a:off x="412123" y="1403796"/>
          <a:ext cx="8384146" cy="4005332"/>
        </p:xfrm>
        <a:graphic>
          <a:graphicData uri="http://schemas.openxmlformats.org/drawingml/2006/table">
            <a:tbl>
              <a:tblPr/>
              <a:tblGrid>
                <a:gridCol w="2365301"/>
                <a:gridCol w="2369524"/>
                <a:gridCol w="1892240"/>
                <a:gridCol w="1757081"/>
              </a:tblGrid>
              <a:tr h="451729">
                <a:tc gridSpan="4">
                  <a:txBody>
                    <a:bodyPr/>
                    <a:lstStyle/>
                    <a:p>
                      <a:pPr algn="ctr" rtl="0" fontAlgn="t"/>
                      <a:r>
                        <a:rPr lang="es-CO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VALOR  PAGADAS POR MOTIVO  </a:t>
                      </a:r>
                    </a:p>
                  </a:txBody>
                  <a:tcPr marL="8958" marR="8958" marT="895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451729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CO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MOTIVO QUE AFECTO EL VUELO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s-CO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FEBRERO 2016 </a:t>
                      </a:r>
                    </a:p>
                  </a:txBody>
                  <a:tcPr marL="8958" marR="8958" marT="89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CO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TOTAL GENERAL </a:t>
                      </a:r>
                    </a:p>
                  </a:txBody>
                  <a:tcPr marL="8958" marR="8958" marT="89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</a:tr>
              <a:tr h="451729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</a:t>
                      </a:r>
                    </a:p>
                  </a:txBody>
                  <a:tcPr marL="8958" marR="8958" marT="89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PAGOS AL USUARIO</a:t>
                      </a:r>
                    </a:p>
                  </a:txBody>
                  <a:tcPr marL="8958" marR="8958" marT="89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419463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VUELOS CANCELADOS </a:t>
                      </a:r>
                    </a:p>
                  </a:txBody>
                  <a:tcPr marL="8958" marR="8958" marT="89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464.626.510 </a:t>
                      </a: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419.843.685 </a:t>
                      </a: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884.470.194 </a:t>
                      </a: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19463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VUELOS ANTICIPADOS </a:t>
                      </a:r>
                    </a:p>
                  </a:txBody>
                  <a:tcPr marL="8958" marR="8958" marT="89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7.668.132 </a:t>
                      </a: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7.668.132 </a:t>
                      </a: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19463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VUELOS DEMORADOS </a:t>
                      </a:r>
                    </a:p>
                  </a:txBody>
                  <a:tcPr marL="8958" marR="8958" marT="89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1.099.994.930 </a:t>
                      </a: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386.771.318 </a:t>
                      </a: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1.486.766.248 </a:t>
                      </a: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27529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SOBREVENTAS </a:t>
                      </a:r>
                    </a:p>
                  </a:txBody>
                  <a:tcPr marL="8958" marR="8958" marT="89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150.887.014 </a:t>
                      </a: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150.887.014 </a:t>
                      </a: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8349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EQUIPAJE</a:t>
                      </a:r>
                    </a:p>
                  </a:txBody>
                  <a:tcPr marL="8958" marR="8958" marT="89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362.938.470 </a:t>
                      </a: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50.000 </a:t>
                      </a: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362.988.470 </a:t>
                      </a: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27529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*DENEGACIÓN DE EMBARQUE</a:t>
                      </a:r>
                    </a:p>
                  </a:txBody>
                  <a:tcPr marL="8958" marR="8958" marT="89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635.036.192 </a:t>
                      </a: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635.036.192 </a:t>
                      </a: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8349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TOTAL GENERAL </a:t>
                      </a:r>
                    </a:p>
                  </a:txBody>
                  <a:tcPr marL="8958" marR="8958" marT="89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2.086.115.055 </a:t>
                      </a:r>
                    </a:p>
                  </a:txBody>
                  <a:tcPr marL="8958" marR="8958" marT="89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1.441.701.195 </a:t>
                      </a:r>
                    </a:p>
                  </a:txBody>
                  <a:tcPr marL="8958" marR="8958" marT="89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$3.527.816.250</a:t>
                      </a: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3251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5"/>
          <p:cNvSpPr txBox="1">
            <a:spLocks/>
          </p:cNvSpPr>
          <p:nvPr/>
        </p:nvSpPr>
        <p:spPr>
          <a:xfrm>
            <a:off x="252028" y="476994"/>
            <a:ext cx="7578327" cy="720725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s-CO" sz="2000" b="1" dirty="0">
                <a:solidFill>
                  <a:srgbClr val="404040"/>
                </a:solidFill>
                <a:latin typeface="Futura LT Medium" charset="0"/>
                <a:ea typeface="+mj-ea"/>
                <a:cs typeface="Arial"/>
              </a:rPr>
              <a:t>Valor </a:t>
            </a:r>
            <a:r>
              <a:rPr lang="es-CO" sz="2000" b="1" dirty="0" smtClean="0">
                <a:solidFill>
                  <a:srgbClr val="404040"/>
                </a:solidFill>
                <a:latin typeface="Futura LT Medium" charset="0"/>
                <a:ea typeface="+mj-ea"/>
                <a:cs typeface="Arial"/>
              </a:rPr>
              <a:t>Pagado </a:t>
            </a:r>
            <a:r>
              <a:rPr lang="es-CO" sz="2000" b="1" dirty="0">
                <a:solidFill>
                  <a:srgbClr val="404040"/>
                </a:solidFill>
                <a:latin typeface="Futura LT Medium" charset="0"/>
                <a:ea typeface="+mj-ea"/>
                <a:cs typeface="Arial"/>
              </a:rPr>
              <a:t>a los Pasajeros  por </a:t>
            </a:r>
            <a:r>
              <a:rPr lang="es-CO" sz="2000" b="1" dirty="0" smtClean="0">
                <a:solidFill>
                  <a:srgbClr val="404040"/>
                </a:solidFill>
                <a:latin typeface="Futura LT Medium" charset="0"/>
                <a:ea typeface="+mj-ea"/>
                <a:cs typeface="Arial"/>
              </a:rPr>
              <a:t>Motivo</a:t>
            </a:r>
          </a:p>
          <a:p>
            <a:pPr marL="0" indent="0" algn="ctr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s-CO" sz="2000" b="1" dirty="0" smtClean="0">
                <a:solidFill>
                  <a:srgbClr val="404040"/>
                </a:solidFill>
                <a:latin typeface="Futura LT Medium" charset="0"/>
                <a:ea typeface="+mj-ea"/>
                <a:cs typeface="Arial"/>
              </a:rPr>
              <a:t> </a:t>
            </a:r>
            <a:r>
              <a:rPr lang="es-CO" sz="2000" b="1" dirty="0" smtClean="0">
                <a:solidFill>
                  <a:srgbClr val="404040"/>
                </a:solidFill>
                <a:latin typeface="Futura LT Medium" charset="0"/>
                <a:ea typeface="+mj-ea"/>
                <a:cs typeface="Arial"/>
              </a:rPr>
              <a:t>Febrero 2016</a:t>
            </a:r>
            <a:endParaRPr lang="es-CO" sz="2000" b="1" dirty="0">
              <a:solidFill>
                <a:srgbClr val="404040"/>
              </a:solidFill>
              <a:latin typeface="Futura LT Medium" charset="0"/>
              <a:ea typeface="+mj-ea"/>
              <a:cs typeface="Arial"/>
            </a:endParaRPr>
          </a:p>
          <a:p>
            <a:pPr marL="0" indent="0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CO" sz="28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s-CO" dirty="0"/>
          </a:p>
        </p:txBody>
      </p:sp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47481126"/>
              </p:ext>
            </p:extLst>
          </p:nvPr>
        </p:nvGraphicFramePr>
        <p:xfrm>
          <a:off x="373487" y="1481070"/>
          <a:ext cx="8319752" cy="48424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46992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73536"/>
            <a:ext cx="7102699" cy="1121753"/>
          </a:xfrm>
        </p:spPr>
        <p:txBody>
          <a:bodyPr>
            <a:normAutofit/>
          </a:bodyPr>
          <a:lstStyle/>
          <a:p>
            <a:pPr algn="ctr"/>
            <a:r>
              <a:rPr lang="es-CO" sz="1600" dirty="0"/>
              <a:t>ACUMULADO COMPENSACIONES Y OTROS PAGOS AL </a:t>
            </a:r>
            <a:r>
              <a:rPr lang="es-CO" sz="1600" dirty="0" smtClean="0"/>
              <a:t>USUARIO - AÑO </a:t>
            </a:r>
            <a:r>
              <a:rPr lang="es-CO" sz="1600" dirty="0" smtClean="0"/>
              <a:t>2016    </a:t>
            </a:r>
            <a:r>
              <a:rPr lang="es-CO" sz="1400" dirty="0" smtClean="0"/>
              <a:t>(Miles $)</a:t>
            </a:r>
            <a:endParaRPr lang="es-CO" sz="1400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BB23A-EB26-7E4D-8E64-18BBA921D8E4}" type="datetime1">
              <a:rPr lang="es-AR" smtClean="0"/>
              <a:t>05/04/2016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www.aerocivil.gov.co</a:t>
            </a:r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8E628-6199-4E49-B97E-043B0DCFEA8E}" type="slidenum">
              <a:rPr lang="es-ES" smtClean="0"/>
              <a:t>9</a:t>
            </a:fld>
            <a:endParaRPr lang="es-ES" dirty="0"/>
          </a:p>
        </p:txBody>
      </p:sp>
      <p:sp>
        <p:nvSpPr>
          <p:cNvPr id="3" name="Rectángulo 2"/>
          <p:cNvSpPr/>
          <p:nvPr/>
        </p:nvSpPr>
        <p:spPr>
          <a:xfrm>
            <a:off x="949235" y="5325529"/>
            <a:ext cx="773756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Aft>
                <a:spcPts val="0"/>
              </a:spcAft>
              <a:defRPr/>
            </a:pPr>
            <a:r>
              <a:rPr lang="es-CO" sz="3600" b="1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8,789</a:t>
            </a:r>
            <a:r>
              <a:rPr lang="es-CO" sz="2400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s-CO" sz="2400" dirty="0">
                <a:ln w="0"/>
                <a:solidFill>
                  <a:schemeClr val="bg2">
                    <a:lumMod val="1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Millones de pesos en “Compensaciones y Otros Pagos al Usuario” </a:t>
            </a:r>
            <a:r>
              <a:rPr lang="es-CO" sz="2400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 </a:t>
            </a:r>
            <a:r>
              <a:rPr lang="es-CO" sz="2400" dirty="0">
                <a:ln w="0"/>
                <a:solidFill>
                  <a:schemeClr val="bg2">
                    <a:lumMod val="1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FEBRERO DE 2016</a:t>
            </a:r>
            <a:endParaRPr lang="es-CO" sz="2400" dirty="0">
              <a:ln w="0"/>
              <a:solidFill>
                <a:schemeClr val="bg2">
                  <a:lumMod val="1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12" name="Imagen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5306" y="1480671"/>
            <a:ext cx="7946265" cy="3844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668685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Personalizar 1">
      <a:dk1>
        <a:srgbClr val="949494"/>
      </a:dk1>
      <a:lt1>
        <a:sysClr val="window" lastClr="FFFFFF"/>
      </a:lt1>
      <a:dk2>
        <a:srgbClr val="1F497D"/>
      </a:dk2>
      <a:lt2>
        <a:srgbClr val="EEECE1"/>
      </a:lt2>
      <a:accent1>
        <a:srgbClr val="365B86"/>
      </a:accent1>
      <a:accent2>
        <a:srgbClr val="C0000C"/>
      </a:accent2>
      <a:accent3>
        <a:srgbClr val="528414"/>
      </a:accent3>
      <a:accent4>
        <a:srgbClr val="5407A2"/>
      </a:accent4>
      <a:accent5>
        <a:srgbClr val="00BAD3"/>
      </a:accent5>
      <a:accent6>
        <a:srgbClr val="F75D00"/>
      </a:accent6>
      <a:hlink>
        <a:srgbClr val="002CD7"/>
      </a:hlink>
      <a:folHlink>
        <a:srgbClr val="A8006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62B301C4236B2E41B0C918D03D2B5741" ma:contentTypeVersion="3" ma:contentTypeDescription="Crear nuevo documento." ma:contentTypeScope="" ma:versionID="765a21c01347dcb38e902429c6792a90">
  <xsd:schema xmlns:xsd="http://www.w3.org/2001/XMLSchema" xmlns:xs="http://www.w3.org/2001/XMLSchema" xmlns:p="http://schemas.microsoft.com/office/2006/metadata/properties" xmlns:ns2="cdb7554b-68df-47ea-b918-b109b809b1d5" targetNamespace="http://schemas.microsoft.com/office/2006/metadata/properties" ma:root="true" ma:fieldsID="9707383194d6bef93681ea5033e46a7e" ns2:_="">
    <xsd:import namespace="cdb7554b-68df-47ea-b918-b109b809b1d5"/>
    <xsd:element name="properties">
      <xsd:complexType>
        <xsd:sequence>
          <xsd:element name="documentManagement">
            <xsd:complexType>
              <xsd:all>
                <xsd:element ref="ns2:Filtro" minOccurs="0"/>
                <xsd:element ref="ns2:Formato" minOccurs="0"/>
                <xsd:element ref="ns2:Ord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b7554b-68df-47ea-b918-b109b809b1d5" elementFormDefault="qualified">
    <xsd:import namespace="http://schemas.microsoft.com/office/2006/documentManagement/types"/>
    <xsd:import namespace="http://schemas.microsoft.com/office/infopath/2007/PartnerControls"/>
    <xsd:element name="Filtro" ma:index="8" nillable="true" ma:displayName="Filtro" ma:internalName="Filtro">
      <xsd:simpleType>
        <xsd:restriction base="dms:Text">
          <xsd:maxLength value="255"/>
        </xsd:restriction>
      </xsd:simpleType>
    </xsd:element>
    <xsd:element name="Formato" ma:index="9" nillable="true" ma:displayName="Formato" ma:default="/Style%20Library/Images/pdf.svg" ma:format="Dropdown" ma:internalName="Formato">
      <xsd:simpleType>
        <xsd:restriction base="dms:Choice">
          <xsd:enumeration value="/Style%20Library/Images/pdf.svg"/>
          <xsd:enumeration value="/Style%20Library/Images/doc.svg"/>
          <xsd:enumeration value="/Style%20Library/Images/xls.svg"/>
          <xsd:enumeration value="/Style%20Library/Images/ppt.svg"/>
          <xsd:enumeration value="/Style%20Library/Images/jpg.svg"/>
        </xsd:restriction>
      </xsd:simpleType>
    </xsd:element>
    <xsd:element name="Orden" ma:index="10" nillable="true" ma:displayName="Orden" ma:internalName="Orden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Formato xmlns="cdb7554b-68df-47ea-b918-b109b809b1d5">/Style%20Library/Images/ppt.svg</Formato>
    <Filtro xmlns="cdb7554b-68df-47ea-b918-b109b809b1d5">2016</Filtro>
    <Orden xmlns="cdb7554b-68df-47ea-b918-b109b809b1d5">04</Orden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AD20970C74A76B4A9C7C5083923FF2FF" ma:contentTypeVersion="1" ma:contentTypeDescription="Crear nuevo documento." ma:contentTypeScope="" ma:versionID="d49194aae368335eabb8507b5c8dd137">
  <xsd:schema xmlns:xsd="http://www.w3.org/2001/XMLSchema" xmlns:xs="http://www.w3.org/2001/XMLSchema" xmlns:p="http://schemas.microsoft.com/office/2006/metadata/properties" xmlns:ns1="http://schemas.microsoft.com/sharepoint/v3" xmlns:ns2="b150946a-e91e-41f5-8b47-a9dbc3d237ee" targetNamespace="http://schemas.microsoft.com/office/2006/metadata/properties" ma:root="true" ma:fieldsID="96e1c95ccef33e519d7434a95d94b0df" ns1:_="" ns2:_="">
    <xsd:import namespace="http://schemas.microsoft.com/sharepoint/v3"/>
    <xsd:import namespace="b150946a-e91e-41f5-8b47-a9dbc3d237ee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1" nillable="true" ma:displayName="Fecha de inicio programada" ma:description="" ma:hidden="true" ma:internalName="PublishingStartDate">
      <xsd:simpleType>
        <xsd:restriction base="dms:Unknown"/>
      </xsd:simpleType>
    </xsd:element>
    <xsd:element name="PublishingExpirationDate" ma:index="12" nillable="true" ma:displayName="Fecha de finalización programada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150946a-e91e-41f5-8b47-a9dbc3d237ee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Valor de Id. de documento" ma:description="El valor del identificador de documento asignado a este elemento." ma:internalName="_dlc_DocId" ma:readOnly="true">
      <xsd:simpleType>
        <xsd:restriction base="dms:Text"/>
      </xsd:simpleType>
    </xsd:element>
    <xsd:element name="_dlc_DocIdUrl" ma:index="9" nillable="true" ma:displayName="Id. de documento" ma:description="Vínculo permanente a este documento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87F2E19-01C6-47CA-A650-F73431C85E73}"/>
</file>

<file path=customXml/itemProps2.xml><?xml version="1.0" encoding="utf-8"?>
<ds:datastoreItem xmlns:ds="http://schemas.openxmlformats.org/officeDocument/2006/customXml" ds:itemID="{F4AF38C9-F9EC-4755-B9C6-CEC43DC0917F}"/>
</file>

<file path=customXml/itemProps3.xml><?xml version="1.0" encoding="utf-8"?>
<ds:datastoreItem xmlns:ds="http://schemas.openxmlformats.org/officeDocument/2006/customXml" ds:itemID="{2C972454-6444-4CC9-B315-4C43FA0E390B}"/>
</file>

<file path=customXml/itemProps4.xml><?xml version="1.0" encoding="utf-8"?>
<ds:datastoreItem xmlns:ds="http://schemas.openxmlformats.org/officeDocument/2006/customXml" ds:itemID="{404325EC-E293-49CC-881C-F85C3EA558A6}"/>
</file>

<file path=docProps/app.xml><?xml version="1.0" encoding="utf-8"?>
<Properties xmlns="http://schemas.openxmlformats.org/officeDocument/2006/extended-properties" xmlns:vt="http://schemas.openxmlformats.org/officeDocument/2006/docPropsVTypes">
  <TotalTime>842</TotalTime>
  <Words>349</Words>
  <Application>Microsoft Office PowerPoint</Application>
  <PresentationFormat>Presentación en pantalla (4:3)</PresentationFormat>
  <Paragraphs>102</Paragraphs>
  <Slides>13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7" baseType="lpstr">
      <vt:lpstr>Arial</vt:lpstr>
      <vt:lpstr>Calibri</vt:lpstr>
      <vt:lpstr>Futura LT Medium</vt:lpstr>
      <vt:lpstr>Tema de Office</vt:lpstr>
      <vt:lpstr>TRANSPORTE AÉREO</vt:lpstr>
      <vt:lpstr>Presentación de PowerPoint</vt:lpstr>
      <vt:lpstr>Presentación de PowerPoint</vt:lpstr>
      <vt:lpstr>Número de  Compensaciones y Otros Pagos al Usuario  por cada 100.000 Pasajeros – Febrero 2016</vt:lpstr>
      <vt:lpstr>Presentación de PowerPoint</vt:lpstr>
      <vt:lpstr>% PASAJEROS AFECTADOS POR AEROLINEA FEBRERO 2016</vt:lpstr>
      <vt:lpstr>Presentación de PowerPoint</vt:lpstr>
      <vt:lpstr>Presentación de PowerPoint</vt:lpstr>
      <vt:lpstr>ACUMULADO COMPENSACIONES Y OTROS PAGOS AL USUARIO - AÑO 2016    (Miles $)</vt:lpstr>
      <vt:lpstr>COMENSACIONES Y OTROS PAGOS AL USUARIO AÑO 2016 (Miles $)</vt:lpstr>
      <vt:lpstr>Número de Compensaciones y Otros Pagos al Usuario por cada 100.000 pasajeros – Año 2016</vt:lpstr>
      <vt:lpstr>Número de Compensaciones y Otros Pagos al Usuario por cada 100.000 pasajeros – Año 2016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Compensaciones y otros p al u febrero 2016</dc:title>
  <dc:creator>CAMILO</dc:creator>
  <cp:lastModifiedBy>Maria Nubia Huertas Peña</cp:lastModifiedBy>
  <cp:revision>83</cp:revision>
  <dcterms:created xsi:type="dcterms:W3CDTF">2015-08-10T15:28:24Z</dcterms:created>
  <dcterms:modified xsi:type="dcterms:W3CDTF">2016-04-05T20:49:49Z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946b42c9-e55d-470b-8c8f-68e85a03013c</vt:lpwstr>
  </property>
  <property fmtid="{D5CDD505-2E9C-101B-9397-08002B2CF9AE}" pid="3" name="ContentTypeId">
    <vt:lpwstr>0x01010062B301C4236B2E41B0C918D03D2B5741</vt:lpwstr>
  </property>
</Properties>
</file>